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6/12/2014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75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81728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08638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208496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0606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6/12/2014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2543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6/12/2014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5173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6/12/2014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2408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6/12/2014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556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6/12/2014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1750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6/12/2014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177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988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6/12/2014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270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6/12/2014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694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6/12/2014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0370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53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6/12/2014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589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6/12/2014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7438654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L" dirty="0" smtClean="0"/>
              <a:t>COMISIÓN CONGRESO</a:t>
            </a:r>
            <a:endParaRPr lang="es-CL" dirty="0"/>
          </a:p>
        </p:txBody>
      </p:sp>
      <p:sp>
        <p:nvSpPr>
          <p:cNvPr id="3" name="Subtitle 2"/>
          <p:cNvSpPr>
            <a:spLocks noGrp="1"/>
          </p:cNvSpPr>
          <p:nvPr>
            <p:ph type="subTitle" idx="1"/>
          </p:nvPr>
        </p:nvSpPr>
        <p:spPr/>
        <p:txBody>
          <a:bodyPr/>
          <a:lstStyle/>
          <a:p>
            <a:r>
              <a:rPr lang="es-CL" dirty="0" smtClean="0"/>
              <a:t>CONSEJO DE FEDERACIÓN UTFSM, CASA CENTRAL</a:t>
            </a:r>
            <a:endParaRPr lang="es-CL" dirty="0"/>
          </a:p>
        </p:txBody>
      </p:sp>
    </p:spTree>
    <p:extLst>
      <p:ext uri="{BB962C8B-B14F-4D97-AF65-F5344CB8AC3E}">
        <p14:creationId xmlns:p14="http://schemas.microsoft.com/office/powerpoint/2010/main" val="196773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Definiciones </a:t>
            </a:r>
            <a:r>
              <a:rPr lang="es-CL" dirty="0" smtClean="0"/>
              <a:t>importantes 1/3</a:t>
            </a:r>
            <a:endParaRPr lang="es-CL" dirty="0"/>
          </a:p>
        </p:txBody>
      </p:sp>
      <p:sp>
        <p:nvSpPr>
          <p:cNvPr id="3" name="Content Placeholder 2"/>
          <p:cNvSpPr>
            <a:spLocks noGrp="1"/>
          </p:cNvSpPr>
          <p:nvPr>
            <p:ph idx="1"/>
          </p:nvPr>
        </p:nvSpPr>
        <p:spPr/>
        <p:txBody>
          <a:bodyPr>
            <a:normAutofit/>
          </a:bodyPr>
          <a:lstStyle/>
          <a:p>
            <a:pPr marL="0" indent="0">
              <a:buNone/>
            </a:pPr>
            <a:r>
              <a:rPr lang="es-CL" b="1" dirty="0"/>
              <a:t>¿Qué es un Congreso de Estudiantes</a:t>
            </a:r>
            <a:r>
              <a:rPr lang="es-CL" b="1" dirty="0" smtClean="0"/>
              <a:t>?</a:t>
            </a:r>
          </a:p>
          <a:p>
            <a:pPr marL="0" indent="0">
              <a:buNone/>
            </a:pPr>
            <a:endParaRPr lang="es-CL" dirty="0" smtClean="0"/>
          </a:p>
          <a:p>
            <a:pPr marL="0" indent="0">
              <a:buNone/>
            </a:pPr>
            <a:r>
              <a:rPr lang="es-CL" dirty="0" smtClean="0"/>
              <a:t>Un </a:t>
            </a:r>
            <a:r>
              <a:rPr lang="es-CL" dirty="0"/>
              <a:t>Congreso de Estudiantes es la máxima instancia de discusión y deliberación existente en la Federación de Estudiantes de la UTFSM. En este se discuten temas estratégicos y trascendentales que definen el actuar de la FEUTFSM a largo plazo. En particular el Congreso que se desarrollará este año es para modificar los actuales Estatutos que rigen la FEUTFSM</a:t>
            </a:r>
            <a:r>
              <a:rPr lang="es-CL" dirty="0" smtClean="0"/>
              <a:t>.</a:t>
            </a:r>
            <a:r>
              <a:rPr lang="es-CL" dirty="0"/>
              <a:t/>
            </a:r>
            <a:br>
              <a:rPr lang="es-CL" dirty="0"/>
            </a:br>
            <a:endParaRPr lang="es-CL" dirty="0" smtClean="0"/>
          </a:p>
        </p:txBody>
      </p:sp>
    </p:spTree>
    <p:extLst>
      <p:ext uri="{BB962C8B-B14F-4D97-AF65-F5344CB8AC3E}">
        <p14:creationId xmlns:p14="http://schemas.microsoft.com/office/powerpoint/2010/main" val="904569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Definiciones importantes </a:t>
            </a:r>
            <a:r>
              <a:rPr lang="es-CL" dirty="0" smtClean="0"/>
              <a:t>2/3</a:t>
            </a:r>
            <a:endParaRPr lang="es-CL" dirty="0"/>
          </a:p>
        </p:txBody>
      </p:sp>
      <p:sp>
        <p:nvSpPr>
          <p:cNvPr id="3" name="Content Placeholder 2"/>
          <p:cNvSpPr>
            <a:spLocks noGrp="1"/>
          </p:cNvSpPr>
          <p:nvPr>
            <p:ph idx="1"/>
          </p:nvPr>
        </p:nvSpPr>
        <p:spPr/>
        <p:txBody>
          <a:bodyPr/>
          <a:lstStyle/>
          <a:p>
            <a:pPr marL="0" indent="0">
              <a:buNone/>
            </a:pPr>
            <a:r>
              <a:rPr lang="es-CL" b="1" dirty="0"/>
              <a:t>¿Qué carácter </a:t>
            </a:r>
            <a:r>
              <a:rPr lang="es-CL" b="1" dirty="0" smtClean="0"/>
              <a:t>tiene?</a:t>
            </a:r>
          </a:p>
          <a:p>
            <a:endParaRPr lang="es-CL" dirty="0"/>
          </a:p>
          <a:p>
            <a:pPr marL="0" indent="0">
              <a:buNone/>
            </a:pPr>
            <a:r>
              <a:rPr lang="es-CL" dirty="0" smtClean="0"/>
              <a:t>En </a:t>
            </a:r>
            <a:r>
              <a:rPr lang="es-CL" dirty="0"/>
              <a:t>los Estatutos actuales el Congreso de Estudiantes está definido en el “Título III: De la Organización”, del artículo 42 al 57. En estos artículos se establece las funciones, los integrantes, su convocatoria, su orgánica de funcionamiento y la forma de tomar decisiones.</a:t>
            </a:r>
          </a:p>
        </p:txBody>
      </p:sp>
    </p:spTree>
    <p:extLst>
      <p:ext uri="{BB962C8B-B14F-4D97-AF65-F5344CB8AC3E}">
        <p14:creationId xmlns:p14="http://schemas.microsoft.com/office/powerpoint/2010/main" val="24791077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Definiciones importantes </a:t>
            </a:r>
            <a:r>
              <a:rPr lang="es-CL" dirty="0" smtClean="0"/>
              <a:t>3/3</a:t>
            </a:r>
            <a:endParaRPr lang="es-CL" dirty="0"/>
          </a:p>
        </p:txBody>
      </p:sp>
      <p:sp>
        <p:nvSpPr>
          <p:cNvPr id="3" name="Content Placeholder 2"/>
          <p:cNvSpPr>
            <a:spLocks noGrp="1"/>
          </p:cNvSpPr>
          <p:nvPr>
            <p:ph idx="1"/>
          </p:nvPr>
        </p:nvSpPr>
        <p:spPr>
          <a:xfrm>
            <a:off x="680321" y="2336873"/>
            <a:ext cx="9613861" cy="4115442"/>
          </a:xfrm>
        </p:spPr>
        <p:txBody>
          <a:bodyPr>
            <a:normAutofit fontScale="70000" lnSpcReduction="20000"/>
          </a:bodyPr>
          <a:lstStyle/>
          <a:p>
            <a:pPr marL="0" indent="0">
              <a:buNone/>
            </a:pPr>
            <a:r>
              <a:rPr lang="es-CL" b="1" dirty="0"/>
              <a:t>¿Por qué es importante </a:t>
            </a:r>
            <a:r>
              <a:rPr lang="es-CL" b="1" dirty="0" smtClean="0"/>
              <a:t>realizarlo?</a:t>
            </a:r>
          </a:p>
          <a:p>
            <a:pPr marL="0" indent="0">
              <a:buNone/>
            </a:pPr>
            <a:endParaRPr lang="es-CL" sz="900" dirty="0" smtClean="0"/>
          </a:p>
          <a:p>
            <a:pPr marL="0" indent="0">
              <a:lnSpc>
                <a:spcPct val="120000"/>
              </a:lnSpc>
              <a:buNone/>
            </a:pPr>
            <a:r>
              <a:rPr lang="es-CL" dirty="0" smtClean="0"/>
              <a:t>El </a:t>
            </a:r>
            <a:r>
              <a:rPr lang="es-CL" dirty="0"/>
              <a:t>artículo 100 transitorio de los actuales Estatutos establece: </a:t>
            </a:r>
            <a:r>
              <a:rPr lang="es-CL" i="1" dirty="0" smtClean="0"/>
              <a:t>“Aprobados </a:t>
            </a:r>
            <a:r>
              <a:rPr lang="es-CL" i="1" dirty="0"/>
              <a:t>estos estatutos, habrá un plazo de 8 meses </a:t>
            </a:r>
            <a:r>
              <a:rPr lang="es-CL" i="1" dirty="0" smtClean="0"/>
              <a:t>para </a:t>
            </a:r>
            <a:r>
              <a:rPr lang="es-CL" i="1" dirty="0"/>
              <a:t>convocar a un Congreso de Estudiantes, que de </a:t>
            </a:r>
            <a:r>
              <a:rPr lang="es-CL" i="1" dirty="0" smtClean="0"/>
              <a:t>manera </a:t>
            </a:r>
            <a:r>
              <a:rPr lang="es-CL" i="1" dirty="0"/>
              <a:t>deberá tratar posibles modificaciones al presente </a:t>
            </a:r>
            <a:r>
              <a:rPr lang="es-CL" i="1" dirty="0" smtClean="0"/>
              <a:t>estatuto</a:t>
            </a:r>
            <a:r>
              <a:rPr lang="es-CL" i="1" dirty="0"/>
              <a:t>, y además la promulgación de la Declaración de </a:t>
            </a:r>
            <a:r>
              <a:rPr lang="es-CL" i="1" dirty="0" smtClean="0"/>
              <a:t>Principios </a:t>
            </a:r>
            <a:r>
              <a:rPr lang="es-CL" i="1" dirty="0"/>
              <a:t>de la FEUTFSM (...)”</a:t>
            </a:r>
          </a:p>
          <a:p>
            <a:pPr marL="0" indent="0">
              <a:lnSpc>
                <a:spcPct val="120000"/>
              </a:lnSpc>
              <a:buNone/>
            </a:pPr>
            <a:r>
              <a:rPr lang="es-CL" dirty="0" smtClean="0"/>
              <a:t>Por </a:t>
            </a:r>
            <a:r>
              <a:rPr lang="es-CL" dirty="0"/>
              <a:t>tanto, el Congreso Estatutario </a:t>
            </a:r>
            <a:r>
              <a:rPr lang="es-CL" b="1" dirty="0"/>
              <a:t>está pendiente </a:t>
            </a:r>
            <a:r>
              <a:rPr lang="es-CL" dirty="0"/>
              <a:t>desde la vigencia de los actuales estatutos (2011) y es importante que la actualización de estos sean realizados en una instancia democrática en inclusiva a </a:t>
            </a:r>
            <a:r>
              <a:rPr lang="es-CL" dirty="0" smtClean="0"/>
              <a:t>todos </a:t>
            </a:r>
            <a:r>
              <a:rPr lang="es-CL" dirty="0"/>
              <a:t>los miembros de la Federación, para que estos reflejen adecuadamente la realidad existentes en el estamento estudiantil.</a:t>
            </a:r>
          </a:p>
          <a:p>
            <a:pPr marL="0" indent="0">
              <a:lnSpc>
                <a:spcPct val="120000"/>
              </a:lnSpc>
              <a:buNone/>
            </a:pPr>
            <a:r>
              <a:rPr lang="es-CL" dirty="0"/>
              <a:t>Además, los Estatutos validarán la organización de nuestro Estamento frente a los otros de la Universidad, ya que estos deben ser aprobados por la Universidad y servirá de respaldo de todas las decisión que la Federación de Estudiantes tome, ya que indicará que estas son realizadas ordenada y democráticamente.</a:t>
            </a:r>
          </a:p>
          <a:p>
            <a:pPr marL="0" indent="0">
              <a:buNone/>
            </a:pPr>
            <a:endParaRPr lang="es-CL" dirty="0"/>
          </a:p>
        </p:txBody>
      </p:sp>
    </p:spTree>
    <p:extLst>
      <p:ext uri="{BB962C8B-B14F-4D97-AF65-F5344CB8AC3E}">
        <p14:creationId xmlns:p14="http://schemas.microsoft.com/office/powerpoint/2010/main" val="169549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Problemas Congreso anterior 1/3</a:t>
            </a:r>
            <a:endParaRPr lang="es-CL" dirty="0"/>
          </a:p>
        </p:txBody>
      </p:sp>
      <p:sp>
        <p:nvSpPr>
          <p:cNvPr id="3" name="Content Placeholder 2"/>
          <p:cNvSpPr>
            <a:spLocks noGrp="1"/>
          </p:cNvSpPr>
          <p:nvPr>
            <p:ph idx="1"/>
          </p:nvPr>
        </p:nvSpPr>
        <p:spPr/>
        <p:txBody>
          <a:bodyPr/>
          <a:lstStyle/>
          <a:p>
            <a:r>
              <a:rPr lang="es-CL" b="1" dirty="0"/>
              <a:t>Tiempo: </a:t>
            </a:r>
            <a:r>
              <a:rPr lang="es-CL" dirty="0"/>
              <a:t>La duración del congreso es de tres días (Art 51), lo que significó un problema, ya que no se alcanzaron a tratar todas la temáticas</a:t>
            </a:r>
            <a:r>
              <a:rPr lang="es-CL" dirty="0" smtClean="0"/>
              <a:t>.</a:t>
            </a:r>
          </a:p>
          <a:p>
            <a:endParaRPr lang="es-CL" dirty="0" smtClean="0"/>
          </a:p>
          <a:p>
            <a:r>
              <a:rPr lang="es-CL" b="1" dirty="0" smtClean="0"/>
              <a:t>Rigidez: </a:t>
            </a:r>
            <a:r>
              <a:rPr lang="es-CL" dirty="0"/>
              <a:t>Se subentiende que la duración anterior es en un período correlativo, por lo que es complejo aprovechar todo el tiempo estimado, además de imposibilitar la continuación del Congreso más allá de un fin de semana.</a:t>
            </a:r>
          </a:p>
        </p:txBody>
      </p:sp>
    </p:spTree>
    <p:extLst>
      <p:ext uri="{BB962C8B-B14F-4D97-AF65-F5344CB8AC3E}">
        <p14:creationId xmlns:p14="http://schemas.microsoft.com/office/powerpoint/2010/main" val="741324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Problemas Congreso anterior </a:t>
            </a:r>
            <a:r>
              <a:rPr lang="es-CL" dirty="0" smtClean="0"/>
              <a:t>2/3</a:t>
            </a:r>
            <a:endParaRPr lang="es-CL" dirty="0"/>
          </a:p>
        </p:txBody>
      </p:sp>
      <p:sp>
        <p:nvSpPr>
          <p:cNvPr id="3" name="Content Placeholder 2"/>
          <p:cNvSpPr>
            <a:spLocks noGrp="1"/>
          </p:cNvSpPr>
          <p:nvPr>
            <p:ph idx="1"/>
          </p:nvPr>
        </p:nvSpPr>
        <p:spPr>
          <a:xfrm>
            <a:off x="680321" y="2336872"/>
            <a:ext cx="9613861" cy="4244231"/>
          </a:xfrm>
        </p:spPr>
        <p:txBody>
          <a:bodyPr>
            <a:normAutofit fontScale="77500" lnSpcReduction="20000"/>
          </a:bodyPr>
          <a:lstStyle/>
          <a:p>
            <a:pPr>
              <a:lnSpc>
                <a:spcPct val="110000"/>
              </a:lnSpc>
            </a:pPr>
            <a:r>
              <a:rPr lang="es-CL" b="1" dirty="0"/>
              <a:t>Interpretación y concepto de quorum: </a:t>
            </a:r>
            <a:r>
              <a:rPr lang="es-CL" dirty="0"/>
              <a:t>Según los estatutos, en su artículo 51: </a:t>
            </a:r>
            <a:r>
              <a:rPr lang="es-CL" i="1" dirty="0"/>
              <a:t>"El Congreso de Estudiantes deberá contar con un quórum para sesionar de cinco séptimo, tanto en el pleno del Congreso como en sus comisiones</a:t>
            </a:r>
            <a:r>
              <a:rPr lang="es-CL" i="1" dirty="0" smtClean="0"/>
              <a:t>.“</a:t>
            </a:r>
          </a:p>
          <a:p>
            <a:pPr>
              <a:lnSpc>
                <a:spcPct val="110000"/>
              </a:lnSpc>
            </a:pPr>
            <a:r>
              <a:rPr lang="es-CL" dirty="0" smtClean="0"/>
              <a:t>Esto </a:t>
            </a:r>
            <a:r>
              <a:rPr lang="es-CL" dirty="0"/>
              <a:t>se prestaba para interpretación, ya que no se especifica si dichos porcentajes son del total de congresales teóricos, de los que se inscribieron o de los congresales que efectivamente llegaron y participaron. Tampoco se indica si dicho quorum es para iniciar el Congreso o para tomar cualquier decisión dentro de él. En el congreso anterior se procedió de la siguiente manera: existía una lista inicial de congresales inscritos (app 140), de ellos se acreditaron 116 el primer día, en lo siguiente el quorum determinado por estatutos de 5/7 del total se consideraron con los validados el primer día, por lo que en los días siguientes fue complejo alcanzar quorum, considerando la nómina inicial</a:t>
            </a:r>
            <a:r>
              <a:rPr lang="es-CL" dirty="0" smtClean="0"/>
              <a:t>.</a:t>
            </a:r>
          </a:p>
          <a:p>
            <a:pPr>
              <a:lnSpc>
                <a:spcPct val="110000"/>
              </a:lnSpc>
            </a:pPr>
            <a:r>
              <a:rPr lang="es-CL" dirty="0"/>
              <a:t>Vacíos con respecto a los quorum y los requisitos para sesionar ocasionados por las restricciones del punto anterior, que requirieron interpretaciones en el momento.</a:t>
            </a:r>
          </a:p>
        </p:txBody>
      </p:sp>
    </p:spTree>
    <p:extLst>
      <p:ext uri="{BB962C8B-B14F-4D97-AF65-F5344CB8AC3E}">
        <p14:creationId xmlns:p14="http://schemas.microsoft.com/office/powerpoint/2010/main" val="398813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a:t>Problemas Congreso anterior </a:t>
            </a:r>
            <a:r>
              <a:rPr lang="es-CL" dirty="0" smtClean="0"/>
              <a:t>3/3</a:t>
            </a:r>
            <a:endParaRPr lang="es-CL" dirty="0"/>
          </a:p>
        </p:txBody>
      </p:sp>
      <p:sp>
        <p:nvSpPr>
          <p:cNvPr id="3" name="Content Placeholder 2"/>
          <p:cNvSpPr>
            <a:spLocks noGrp="1"/>
          </p:cNvSpPr>
          <p:nvPr>
            <p:ph idx="1"/>
          </p:nvPr>
        </p:nvSpPr>
        <p:spPr>
          <a:xfrm>
            <a:off x="680321" y="2336873"/>
            <a:ext cx="9613861" cy="4282868"/>
          </a:xfrm>
        </p:spPr>
        <p:txBody>
          <a:bodyPr>
            <a:normAutofit fontScale="85000" lnSpcReduction="10000"/>
          </a:bodyPr>
          <a:lstStyle/>
          <a:p>
            <a:r>
              <a:rPr lang="es-CL" dirty="0"/>
              <a:t>Dinámica interna del congreso: </a:t>
            </a:r>
            <a:r>
              <a:rPr lang="es-CL" i="1" dirty="0"/>
              <a:t>“Pleno, comisiones, pleno, comisiones, pleno</a:t>
            </a:r>
            <a:r>
              <a:rPr lang="es-CL" i="1" dirty="0" smtClean="0"/>
              <a:t>”</a:t>
            </a:r>
            <a:r>
              <a:rPr lang="es-CL" dirty="0" smtClean="0"/>
              <a:t> </a:t>
            </a:r>
            <a:r>
              <a:rPr lang="es-CL" dirty="0"/>
              <a:t>Esta dinámica generó problemas de tiempo pues los plenos se extendían demasiado, las discusiones ya hechas en las comisiones se volvían a dar en los plenos y existían comisiones que no podían sesionar adecuadamente porque sus discusiones dependían de la resolución de otras. Esto último además se debió a que las comisiones fueron separadas por títulos del Estatuto, todos de diferente complejidad y con algunos que dependían de la estructura de otros (Por ejemplo, la Comisión de Elecciones depende de las instancias de la Comisión de Organización, por lo que debían sesionar en base a supuestos</a:t>
            </a:r>
            <a:r>
              <a:rPr lang="es-CL" dirty="0" smtClean="0"/>
              <a:t>).</a:t>
            </a:r>
          </a:p>
          <a:p>
            <a:r>
              <a:rPr lang="es-CL" dirty="0"/>
              <a:t>Autonomía de las comisiones: El objetivo de las comisiones es que estas trabajen los temas y sus propuestas sean aprobadas o rechazadas en los plenos. En la práctica en el Pleno se volvían a dar las discusiones de las comisiones, lo que se tradujo en un doble trabajo</a:t>
            </a:r>
            <a:r>
              <a:rPr lang="es-CL" dirty="0" smtClean="0"/>
              <a:t>.</a:t>
            </a:r>
          </a:p>
          <a:p>
            <a:r>
              <a:rPr lang="es-CL" dirty="0"/>
              <a:t>Número de temas a tratar: El número de temas a tratar deben ser entre tres y cinco, inclusive (Art. 50), lo que imposibilita que exista un Congreso cuyo único punto sean Modificación de Estatutos.</a:t>
            </a:r>
          </a:p>
        </p:txBody>
      </p:sp>
    </p:spTree>
    <p:extLst>
      <p:ext uri="{BB962C8B-B14F-4D97-AF65-F5344CB8AC3E}">
        <p14:creationId xmlns:p14="http://schemas.microsoft.com/office/powerpoint/2010/main" val="1791394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Pauta de discusión</a:t>
            </a:r>
            <a:endParaRPr lang="es-CL" dirty="0"/>
          </a:p>
        </p:txBody>
      </p:sp>
      <p:sp>
        <p:nvSpPr>
          <p:cNvPr id="3" name="Content Placeholder 2"/>
          <p:cNvSpPr>
            <a:spLocks noGrp="1"/>
          </p:cNvSpPr>
          <p:nvPr>
            <p:ph idx="1"/>
          </p:nvPr>
        </p:nvSpPr>
        <p:spPr/>
        <p:txBody>
          <a:bodyPr>
            <a:normAutofit/>
          </a:bodyPr>
          <a:lstStyle/>
          <a:p>
            <a:r>
              <a:rPr lang="es-CL" dirty="0"/>
              <a:t>Discutir las problemáticas planteadas dando posibles soluciones y cambios necesarios para iniciar el proceso a realizar este año. Las propuestas planteas por asambleas deben ser presentadas en el Consejo Extraordinario del 26 de junio.</a:t>
            </a:r>
          </a:p>
          <a:p>
            <a:r>
              <a:rPr lang="es-CL" dirty="0" smtClean="0"/>
              <a:t>En </a:t>
            </a:r>
            <a:r>
              <a:rPr lang="es-CL" dirty="0"/>
              <a:t>base a los puntos anteriores se plantea el siguiente calendario de trabajo como tarea a los CEE/CAA, para dichos plazos los representantes tienen el deber de tener las discusiones y conclusiones claras de sus asambleas para tomar las correspondientes decisiones.</a:t>
            </a:r>
          </a:p>
        </p:txBody>
      </p:sp>
    </p:spTree>
    <p:extLst>
      <p:ext uri="{BB962C8B-B14F-4D97-AF65-F5344CB8AC3E}">
        <p14:creationId xmlns:p14="http://schemas.microsoft.com/office/powerpoint/2010/main" val="3403535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Calendario de discusiones</a:t>
            </a:r>
            <a:endParaRPr lang="es-CL"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8366460"/>
              </p:ext>
            </p:extLst>
          </p:nvPr>
        </p:nvGraphicFramePr>
        <p:xfrm>
          <a:off x="681038" y="2292435"/>
          <a:ext cx="9613900" cy="4257894"/>
        </p:xfrm>
        <a:graphic>
          <a:graphicData uri="http://schemas.openxmlformats.org/drawingml/2006/table">
            <a:tbl>
              <a:tblPr firstRow="1" firstCol="1" bandRow="1">
                <a:tableStyleId>{5C22544A-7EE6-4342-B048-85BDC9FD1C3A}</a:tableStyleId>
              </a:tblPr>
              <a:tblGrid>
                <a:gridCol w="1894737"/>
                <a:gridCol w="7719163"/>
              </a:tblGrid>
              <a:tr h="641408">
                <a:tc>
                  <a:txBody>
                    <a:bodyPr/>
                    <a:lstStyle/>
                    <a:p>
                      <a:pPr marL="38100" algn="ctr">
                        <a:lnSpc>
                          <a:spcPct val="107000"/>
                        </a:lnSpc>
                        <a:spcAft>
                          <a:spcPts val="0"/>
                        </a:spcAft>
                      </a:pPr>
                      <a:r>
                        <a:rPr lang="es-CL" sz="1800" dirty="0">
                          <a:effectLst/>
                        </a:rPr>
                        <a:t>Consejos de Federación</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tc>
                <a:tc>
                  <a:txBody>
                    <a:bodyPr/>
                    <a:lstStyle/>
                    <a:p>
                      <a:pPr marL="38100" algn="ctr">
                        <a:lnSpc>
                          <a:spcPct val="107000"/>
                        </a:lnSpc>
                        <a:spcAft>
                          <a:spcPts val="0"/>
                        </a:spcAft>
                      </a:pPr>
                      <a:r>
                        <a:rPr lang="es-CL" sz="1800" dirty="0">
                          <a:effectLst/>
                        </a:rPr>
                        <a:t>Temas a tratar</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tc>
              </a:tr>
              <a:tr h="625441">
                <a:tc>
                  <a:txBody>
                    <a:bodyPr/>
                    <a:lstStyle/>
                    <a:p>
                      <a:pPr marL="38100" algn="ctr">
                        <a:lnSpc>
                          <a:spcPct val="107000"/>
                        </a:lnSpc>
                        <a:spcAft>
                          <a:spcPts val="0"/>
                        </a:spcAft>
                      </a:pPr>
                      <a:r>
                        <a:rPr lang="es-CL" sz="1600" dirty="0">
                          <a:effectLst/>
                        </a:rPr>
                        <a:t>12/06/2014</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c>
                  <a:txBody>
                    <a:bodyPr/>
                    <a:lstStyle/>
                    <a:p>
                      <a:pPr marL="38100" algn="l">
                        <a:lnSpc>
                          <a:spcPct val="107000"/>
                        </a:lnSpc>
                        <a:spcAft>
                          <a:spcPts val="0"/>
                        </a:spcAft>
                      </a:pPr>
                      <a:r>
                        <a:rPr lang="es-CL" sz="1600">
                          <a:effectLst/>
                        </a:rPr>
                        <a:t>Presentación Propuestas e insumo comisión congreso.</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r>
              <a:tr h="625441">
                <a:tc>
                  <a:txBody>
                    <a:bodyPr/>
                    <a:lstStyle/>
                    <a:p>
                      <a:pPr marL="38100" algn="ctr">
                        <a:lnSpc>
                          <a:spcPct val="107000"/>
                        </a:lnSpc>
                        <a:spcAft>
                          <a:spcPts val="0"/>
                        </a:spcAft>
                      </a:pPr>
                      <a:r>
                        <a:rPr lang="es-CL" sz="1600" dirty="0" smtClean="0">
                          <a:effectLst/>
                        </a:rPr>
                        <a:t>26/06/2014</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c>
                  <a:txBody>
                    <a:bodyPr/>
                    <a:lstStyle/>
                    <a:p>
                      <a:pPr marL="38100" algn="l">
                        <a:lnSpc>
                          <a:spcPct val="107000"/>
                        </a:lnSpc>
                        <a:spcAft>
                          <a:spcPts val="0"/>
                        </a:spcAft>
                      </a:pPr>
                      <a:r>
                        <a:rPr lang="es-CL" sz="1600">
                          <a:effectLst/>
                        </a:rPr>
                        <a:t>Discusión de cambios necesarios planteados en asambleas, definición de mociones.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r>
              <a:tr h="625441">
                <a:tc>
                  <a:txBody>
                    <a:bodyPr/>
                    <a:lstStyle/>
                    <a:p>
                      <a:pPr marL="38100" algn="ctr">
                        <a:lnSpc>
                          <a:spcPct val="107000"/>
                        </a:lnSpc>
                        <a:spcAft>
                          <a:spcPts val="0"/>
                        </a:spcAft>
                      </a:pPr>
                      <a:r>
                        <a:rPr lang="es-CL" sz="1600" dirty="0" smtClean="0">
                          <a:effectLst/>
                        </a:rPr>
                        <a:t>10/07/2014</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c>
                  <a:txBody>
                    <a:bodyPr/>
                    <a:lstStyle/>
                    <a:p>
                      <a:pPr marL="38100" algn="l">
                        <a:lnSpc>
                          <a:spcPct val="107000"/>
                        </a:lnSpc>
                        <a:spcAft>
                          <a:spcPts val="0"/>
                        </a:spcAft>
                      </a:pPr>
                      <a:r>
                        <a:rPr lang="es-CL" sz="1600">
                          <a:effectLst/>
                        </a:rPr>
                        <a:t>Determinación final de posiciones con respecto a cambios, creación de comisión redactora de cambios.</a:t>
                      </a:r>
                      <a:endParaRPr lang="es-CL"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r>
              <a:tr h="625441">
                <a:tc>
                  <a:txBody>
                    <a:bodyPr/>
                    <a:lstStyle/>
                    <a:p>
                      <a:pPr marL="38100" algn="ctr">
                        <a:lnSpc>
                          <a:spcPct val="107000"/>
                        </a:lnSpc>
                        <a:spcAft>
                          <a:spcPts val="0"/>
                        </a:spcAft>
                      </a:pPr>
                      <a:r>
                        <a:rPr lang="es-CL" sz="1600" dirty="0">
                          <a:effectLst/>
                        </a:rPr>
                        <a:t>31/07/2014</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c>
                  <a:txBody>
                    <a:bodyPr/>
                    <a:lstStyle/>
                    <a:p>
                      <a:pPr marL="38100" algn="l">
                        <a:lnSpc>
                          <a:spcPct val="107000"/>
                        </a:lnSpc>
                        <a:spcAft>
                          <a:spcPts val="0"/>
                        </a:spcAft>
                      </a:pPr>
                      <a:r>
                        <a:rPr lang="es-CL" sz="1600" dirty="0">
                          <a:effectLst/>
                        </a:rPr>
                        <a:t>Aprobación redacción final de cambios para bajarlos a las bases.</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r>
              <a:tr h="990950">
                <a:tc>
                  <a:txBody>
                    <a:bodyPr/>
                    <a:lstStyle/>
                    <a:p>
                      <a:pPr marL="38100" algn="ctr">
                        <a:lnSpc>
                          <a:spcPct val="107000"/>
                        </a:lnSpc>
                        <a:spcAft>
                          <a:spcPts val="0"/>
                        </a:spcAft>
                      </a:pPr>
                      <a:r>
                        <a:rPr lang="es-CL" sz="1600" dirty="0">
                          <a:effectLst/>
                        </a:rPr>
                        <a:t>21/08/2014</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c>
                  <a:txBody>
                    <a:bodyPr/>
                    <a:lstStyle/>
                    <a:p>
                      <a:pPr marL="38100" algn="l">
                        <a:lnSpc>
                          <a:spcPct val="107000"/>
                        </a:lnSpc>
                        <a:spcAft>
                          <a:spcPts val="0"/>
                        </a:spcAft>
                      </a:pPr>
                      <a:r>
                        <a:rPr lang="es-CL" sz="1600" dirty="0">
                          <a:effectLst/>
                        </a:rPr>
                        <a:t>Determinación de naturaleza de los cambios, fundamentales o no, de no ser fundamentales, votación de aprobación o rechazo de dichos cambios y si son fundamentales lógica de plebiscito.</a:t>
                      </a:r>
                      <a:endParaRPr lang="es-C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66675" marB="66675" anchor="b"/>
                </a:tc>
              </a:tr>
            </a:tbl>
          </a:graphicData>
        </a:graphic>
      </p:graphicFrame>
    </p:spTree>
    <p:extLst>
      <p:ext uri="{BB962C8B-B14F-4D97-AF65-F5344CB8AC3E}">
        <p14:creationId xmlns:p14="http://schemas.microsoft.com/office/powerpoint/2010/main" val="1310903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229</TotalTime>
  <Words>972</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Trebuchet MS</vt:lpstr>
      <vt:lpstr>Berlin</vt:lpstr>
      <vt:lpstr>COMISIÓN CONGRESO</vt:lpstr>
      <vt:lpstr>Definiciones importantes 1/3</vt:lpstr>
      <vt:lpstr>Definiciones importantes 2/3</vt:lpstr>
      <vt:lpstr>Definiciones importantes 3/3</vt:lpstr>
      <vt:lpstr>Problemas Congreso anterior 1/3</vt:lpstr>
      <vt:lpstr>Problemas Congreso anterior 2/3</vt:lpstr>
      <vt:lpstr>Problemas Congreso anterior 3/3</vt:lpstr>
      <vt:lpstr>Pauta de discusión</vt:lpstr>
      <vt:lpstr>Calendario de discusiones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COMISIÓN CONGRESO</dc:title>
  <dc:creator>Jorge</dc:creator>
  <cp:lastModifiedBy>Jorge</cp:lastModifiedBy>
  <cp:revision>6</cp:revision>
  <dcterms:created xsi:type="dcterms:W3CDTF">2014-06-12T21:41:14Z</dcterms:created>
  <dcterms:modified xsi:type="dcterms:W3CDTF">2014-06-13T02:41:56Z</dcterms:modified>
</cp:coreProperties>
</file>