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66" d="100"/>
          <a:sy n="66" d="100"/>
        </p:scale>
        <p:origin x="-1518"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C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CL"/>
          </a:p>
        </p:txBody>
      </p:sp>
      <p:sp>
        <p:nvSpPr>
          <p:cNvPr id="4" name="Date Placeholder 3"/>
          <p:cNvSpPr>
            <a:spLocks noGrp="1"/>
          </p:cNvSpPr>
          <p:nvPr>
            <p:ph type="dt" sz="half" idx="10"/>
          </p:nvPr>
        </p:nvSpPr>
        <p:spPr/>
        <p:txBody>
          <a:bodyPr/>
          <a:lstStyle/>
          <a:p>
            <a:fld id="{DBAD57E4-2338-494F-9588-7C757EAE77B7}"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874862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Date Placeholder 3"/>
          <p:cNvSpPr>
            <a:spLocks noGrp="1"/>
          </p:cNvSpPr>
          <p:nvPr>
            <p:ph type="dt" sz="half" idx="10"/>
          </p:nvPr>
        </p:nvSpPr>
        <p:spPr/>
        <p:txBody>
          <a:bodyPr/>
          <a:lstStyle/>
          <a:p>
            <a:fld id="{DBAD57E4-2338-494F-9588-7C757EAE77B7}"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1421552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C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Date Placeholder 3"/>
          <p:cNvSpPr>
            <a:spLocks noGrp="1"/>
          </p:cNvSpPr>
          <p:nvPr>
            <p:ph type="dt" sz="half" idx="10"/>
          </p:nvPr>
        </p:nvSpPr>
        <p:spPr/>
        <p:txBody>
          <a:bodyPr/>
          <a:lstStyle/>
          <a:p>
            <a:fld id="{DBAD57E4-2338-494F-9588-7C757EAE77B7}"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59581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Date Placeholder 3"/>
          <p:cNvSpPr>
            <a:spLocks noGrp="1"/>
          </p:cNvSpPr>
          <p:nvPr>
            <p:ph type="dt" sz="half" idx="10"/>
          </p:nvPr>
        </p:nvSpPr>
        <p:spPr/>
        <p:txBody>
          <a:bodyPr/>
          <a:lstStyle/>
          <a:p>
            <a:fld id="{DBAD57E4-2338-494F-9588-7C757EAE77B7}"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140502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C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AD57E4-2338-494F-9588-7C757EAE77B7}"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2497856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5" name="Date Placeholder 4"/>
          <p:cNvSpPr>
            <a:spLocks noGrp="1"/>
          </p:cNvSpPr>
          <p:nvPr>
            <p:ph type="dt" sz="half" idx="10"/>
          </p:nvPr>
        </p:nvSpPr>
        <p:spPr/>
        <p:txBody>
          <a:bodyPr/>
          <a:lstStyle/>
          <a:p>
            <a:fld id="{DBAD57E4-2338-494F-9588-7C757EAE77B7}" type="datetimeFigureOut">
              <a:rPr lang="es-CL" smtClean="0"/>
              <a:t>26-06-2013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2418052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C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7" name="Date Placeholder 6"/>
          <p:cNvSpPr>
            <a:spLocks noGrp="1"/>
          </p:cNvSpPr>
          <p:nvPr>
            <p:ph type="dt" sz="half" idx="10"/>
          </p:nvPr>
        </p:nvSpPr>
        <p:spPr/>
        <p:txBody>
          <a:bodyPr/>
          <a:lstStyle/>
          <a:p>
            <a:fld id="{DBAD57E4-2338-494F-9588-7C757EAE77B7}" type="datetimeFigureOut">
              <a:rPr lang="es-CL" smtClean="0"/>
              <a:t>26-06-2013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36579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Date Placeholder 2"/>
          <p:cNvSpPr>
            <a:spLocks noGrp="1"/>
          </p:cNvSpPr>
          <p:nvPr>
            <p:ph type="dt" sz="half" idx="10"/>
          </p:nvPr>
        </p:nvSpPr>
        <p:spPr/>
        <p:txBody>
          <a:bodyPr/>
          <a:lstStyle/>
          <a:p>
            <a:fld id="{DBAD57E4-2338-494F-9588-7C757EAE77B7}" type="datetimeFigureOut">
              <a:rPr lang="es-CL" smtClean="0"/>
              <a:t>26-06-2013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209314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AD57E4-2338-494F-9588-7C757EAE77B7}" type="datetimeFigureOut">
              <a:rPr lang="es-CL" smtClean="0"/>
              <a:t>26-06-2013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106507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C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AD57E4-2338-494F-9588-7C757EAE77B7}" type="datetimeFigureOut">
              <a:rPr lang="es-CL" smtClean="0"/>
              <a:t>26-06-2013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1863851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C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AD57E4-2338-494F-9588-7C757EAE77B7}" type="datetimeFigureOut">
              <a:rPr lang="es-CL" smtClean="0"/>
              <a:t>26-06-2013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DE696D5-0941-49A5-A7F1-B5C3C6CB423C}" type="slidenum">
              <a:rPr lang="es-CL" smtClean="0"/>
              <a:t>‹#›</a:t>
            </a:fld>
            <a:endParaRPr lang="es-CL"/>
          </a:p>
        </p:txBody>
      </p:sp>
    </p:spTree>
    <p:extLst>
      <p:ext uri="{BB962C8B-B14F-4D97-AF65-F5344CB8AC3E}">
        <p14:creationId xmlns:p14="http://schemas.microsoft.com/office/powerpoint/2010/main" val="946984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C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AD57E4-2338-494F-9588-7C757EAE77B7}" type="datetimeFigureOut">
              <a:rPr lang="es-CL" smtClean="0"/>
              <a:t>26-06-2013</a:t>
            </a:fld>
            <a:endParaRPr lang="es-C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E696D5-0941-49A5-A7F1-B5C3C6CB423C}" type="slidenum">
              <a:rPr lang="es-CL" smtClean="0"/>
              <a:t>‹#›</a:t>
            </a:fld>
            <a:endParaRPr lang="es-CL"/>
          </a:p>
        </p:txBody>
      </p:sp>
    </p:spTree>
    <p:extLst>
      <p:ext uri="{BB962C8B-B14F-4D97-AF65-F5344CB8AC3E}">
        <p14:creationId xmlns:p14="http://schemas.microsoft.com/office/powerpoint/2010/main" val="3393110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L" dirty="0" smtClean="0"/>
              <a:t>AVANCE COMISIONES</a:t>
            </a:r>
            <a:endParaRPr lang="es-CL" dirty="0"/>
          </a:p>
        </p:txBody>
      </p:sp>
      <p:sp>
        <p:nvSpPr>
          <p:cNvPr id="3" name="Subtitle 2"/>
          <p:cNvSpPr>
            <a:spLocks noGrp="1"/>
          </p:cNvSpPr>
          <p:nvPr>
            <p:ph type="subTitle" idx="1"/>
          </p:nvPr>
        </p:nvSpPr>
        <p:spPr/>
        <p:txBody>
          <a:bodyPr/>
          <a:lstStyle/>
          <a:p>
            <a:r>
              <a:rPr lang="es-CL" dirty="0" smtClean="0"/>
              <a:t>Comisión Académica</a:t>
            </a:r>
            <a:endParaRPr lang="es-CL" dirty="0"/>
          </a:p>
        </p:txBody>
      </p:sp>
    </p:spTree>
    <p:extLst>
      <p:ext uri="{BB962C8B-B14F-4D97-AF65-F5344CB8AC3E}">
        <p14:creationId xmlns:p14="http://schemas.microsoft.com/office/powerpoint/2010/main" val="1335457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Ciencias básicas</a:t>
            </a:r>
            <a:endParaRPr lang="es-CL" dirty="0"/>
          </a:p>
        </p:txBody>
      </p:sp>
      <p:sp>
        <p:nvSpPr>
          <p:cNvPr id="3" name="Content Placeholder 2"/>
          <p:cNvSpPr>
            <a:spLocks noGrp="1"/>
          </p:cNvSpPr>
          <p:nvPr>
            <p:ph idx="1"/>
          </p:nvPr>
        </p:nvSpPr>
        <p:spPr/>
        <p:txBody>
          <a:bodyPr/>
          <a:lstStyle/>
          <a:p>
            <a:r>
              <a:rPr lang="es-CL" dirty="0" smtClean="0"/>
              <a:t>Se debe crear una instancia de nivelación que entregue la base suficiente para un buen desempeño en otras ciencias básicas, ya que el sistema actual no representa una verdadera ayuda.</a:t>
            </a:r>
            <a:endParaRPr lang="es-CL" dirty="0"/>
          </a:p>
        </p:txBody>
      </p:sp>
    </p:spTree>
    <p:extLst>
      <p:ext uri="{BB962C8B-B14F-4D97-AF65-F5344CB8AC3E}">
        <p14:creationId xmlns:p14="http://schemas.microsoft.com/office/powerpoint/2010/main" val="1257347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Encuesta Docente</a:t>
            </a:r>
            <a:endParaRPr lang="es-CL" dirty="0"/>
          </a:p>
        </p:txBody>
      </p:sp>
      <p:sp>
        <p:nvSpPr>
          <p:cNvPr id="3" name="Content Placeholder 2"/>
          <p:cNvSpPr>
            <a:spLocks noGrp="1"/>
          </p:cNvSpPr>
          <p:nvPr>
            <p:ph idx="1"/>
          </p:nvPr>
        </p:nvSpPr>
        <p:spPr/>
        <p:txBody>
          <a:bodyPr/>
          <a:lstStyle/>
          <a:p>
            <a:r>
              <a:rPr lang="es-CL" dirty="0" smtClean="0"/>
              <a:t>Se </a:t>
            </a:r>
            <a:r>
              <a:rPr lang="es-CL" dirty="0"/>
              <a:t>establece la necesidad de modificar la actual Encuesta Docente, entendiendo que no es un método válido, juicio de valor compartido por toda la Comunidad. Una idea interesante es que la encuesta sea realizada por el ayudante, para dar una idea más macro del ramo. La Comisión propone su discusión.</a:t>
            </a:r>
          </a:p>
        </p:txBody>
      </p:sp>
    </p:spTree>
    <p:extLst>
      <p:ext uri="{BB962C8B-B14F-4D97-AF65-F5344CB8AC3E}">
        <p14:creationId xmlns:p14="http://schemas.microsoft.com/office/powerpoint/2010/main" val="1413486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Botón de pánico</a:t>
            </a:r>
            <a:endParaRPr lang="es-CL" dirty="0"/>
          </a:p>
        </p:txBody>
      </p:sp>
      <p:sp>
        <p:nvSpPr>
          <p:cNvPr id="3" name="Content Placeholder 2"/>
          <p:cNvSpPr>
            <a:spLocks noGrp="1"/>
          </p:cNvSpPr>
          <p:nvPr>
            <p:ph idx="1"/>
          </p:nvPr>
        </p:nvSpPr>
        <p:spPr/>
        <p:txBody>
          <a:bodyPr/>
          <a:lstStyle/>
          <a:p>
            <a:r>
              <a:rPr lang="es-CL" dirty="0"/>
              <a:t>La Comisión apela a que se respete el funcionamiento de la Rebaja Académica Voluntaria anterior al año </a:t>
            </a:r>
            <a:r>
              <a:rPr lang="es-CL" dirty="0" smtClean="0"/>
              <a:t>2009 (que sea de manera semestral), </a:t>
            </a:r>
            <a:r>
              <a:rPr lang="es-CL" dirty="0"/>
              <a:t>ya que no existe una razón de peso en el cambio. Entendiendo el uso del Botón de Pánico como un proceso orientado al verdadero espíritu, que es atender </a:t>
            </a:r>
            <a:r>
              <a:rPr lang="es-CL" dirty="0" smtClean="0"/>
              <a:t>emergencia y situaciones excepcionales.</a:t>
            </a:r>
            <a:endParaRPr lang="es-CL" dirty="0"/>
          </a:p>
        </p:txBody>
      </p:sp>
    </p:spTree>
    <p:extLst>
      <p:ext uri="{BB962C8B-B14F-4D97-AF65-F5344CB8AC3E}">
        <p14:creationId xmlns:p14="http://schemas.microsoft.com/office/powerpoint/2010/main" val="296033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Asignaturas libres</a:t>
            </a:r>
            <a:endParaRPr lang="es-CL" dirty="0"/>
          </a:p>
        </p:txBody>
      </p:sp>
      <p:sp>
        <p:nvSpPr>
          <p:cNvPr id="3" name="Content Placeholder 2"/>
          <p:cNvSpPr>
            <a:spLocks noGrp="1"/>
          </p:cNvSpPr>
          <p:nvPr>
            <p:ph idx="1"/>
          </p:nvPr>
        </p:nvSpPr>
        <p:spPr/>
        <p:txBody>
          <a:bodyPr>
            <a:normAutofit lnSpcReduction="10000"/>
          </a:bodyPr>
          <a:lstStyle/>
          <a:p>
            <a:r>
              <a:rPr lang="es-CL" dirty="0" smtClean="0"/>
              <a:t>La formación integral en el ingeniero se define como un eje primordial en nuestra universidad, por lo que la restricción de ramos libres (10% de ramos libres con más de 6000 de P.A.) no se entiende y es más, se toma como un obstáculo en el desarrollo del estudiante. Además, la prioridad académica no debe incidir en esa posibilidad, ya que no mide la responsabilidad y el compromiso del estudiante </a:t>
            </a:r>
            <a:endParaRPr lang="es-CL" dirty="0"/>
          </a:p>
        </p:txBody>
      </p:sp>
    </p:spTree>
    <p:extLst>
      <p:ext uri="{BB962C8B-B14F-4D97-AF65-F5344CB8AC3E}">
        <p14:creationId xmlns:p14="http://schemas.microsoft.com/office/powerpoint/2010/main" val="1022775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Colchón Académico</a:t>
            </a:r>
            <a:endParaRPr lang="es-CL" dirty="0"/>
          </a:p>
        </p:txBody>
      </p:sp>
      <p:sp>
        <p:nvSpPr>
          <p:cNvPr id="3" name="Content Placeholder 2"/>
          <p:cNvSpPr>
            <a:spLocks noGrp="1"/>
          </p:cNvSpPr>
          <p:nvPr>
            <p:ph idx="1"/>
          </p:nvPr>
        </p:nvSpPr>
        <p:spPr/>
        <p:txBody>
          <a:bodyPr/>
          <a:lstStyle/>
          <a:p>
            <a:r>
              <a:rPr lang="es-CL" dirty="0" smtClean="0"/>
              <a:t>Institucionalizar el colchón académico es un aspecto fundamental para fomentar la participación y velar por la estabilidad académica de los estudiantes que participan activamente de la movilización. Además, debe ser proporcional al tiempo de movilización.</a:t>
            </a:r>
            <a:endParaRPr lang="es-CL" dirty="0"/>
          </a:p>
        </p:txBody>
      </p:sp>
    </p:spTree>
    <p:extLst>
      <p:ext uri="{BB962C8B-B14F-4D97-AF65-F5344CB8AC3E}">
        <p14:creationId xmlns:p14="http://schemas.microsoft.com/office/powerpoint/2010/main" val="863840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Prioridad Académica</a:t>
            </a:r>
            <a:endParaRPr lang="es-CL" dirty="0"/>
          </a:p>
        </p:txBody>
      </p:sp>
      <p:sp>
        <p:nvSpPr>
          <p:cNvPr id="3" name="Content Placeholder 2"/>
          <p:cNvSpPr>
            <a:spLocks noGrp="1"/>
          </p:cNvSpPr>
          <p:nvPr>
            <p:ph idx="1"/>
          </p:nvPr>
        </p:nvSpPr>
        <p:spPr/>
        <p:txBody>
          <a:bodyPr/>
          <a:lstStyle/>
          <a:p>
            <a:r>
              <a:rPr lang="es-CL" dirty="0" smtClean="0"/>
              <a:t>La actual fórmula de la prioridad académica conlleva una baja en el tiempo, al tomar el número de semestre actual como un factor que divide la P.A. (y elevarlo por un factor). Este indicador es tomado no sólo para ocuparlo en inscribir ramos, beneficios y otros, sino también es símbolo de superación personal, por lo cual merece un análisis y reformulación de ser necesario.</a:t>
            </a:r>
            <a:endParaRPr lang="es-CL" dirty="0"/>
          </a:p>
        </p:txBody>
      </p:sp>
    </p:spTree>
    <p:extLst>
      <p:ext uri="{BB962C8B-B14F-4D97-AF65-F5344CB8AC3E}">
        <p14:creationId xmlns:p14="http://schemas.microsoft.com/office/powerpoint/2010/main" val="1648026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Políticas de contratación docente</a:t>
            </a:r>
            <a:endParaRPr lang="es-CL" dirty="0"/>
          </a:p>
        </p:txBody>
      </p:sp>
      <p:sp>
        <p:nvSpPr>
          <p:cNvPr id="3" name="Content Placeholder 2"/>
          <p:cNvSpPr>
            <a:spLocks noGrp="1"/>
          </p:cNvSpPr>
          <p:nvPr>
            <p:ph idx="1"/>
          </p:nvPr>
        </p:nvSpPr>
        <p:spPr/>
        <p:txBody>
          <a:bodyPr/>
          <a:lstStyle/>
          <a:p>
            <a:r>
              <a:rPr lang="es-CL" dirty="0" smtClean="0"/>
              <a:t>Se propone modificar dichas políticas, dado que, en este caso, sabemos que existe una Carrera Académica que suscita problemas en nuestra universidad, al no tomarse aspectos como la gestión institucional y no inspira a nuestros profesores a escalar en ella. Deseamos una carrera académica más exigente e inspiradora para los docentes de nuestra institución.</a:t>
            </a:r>
            <a:endParaRPr lang="es-CL" dirty="0"/>
          </a:p>
        </p:txBody>
      </p:sp>
    </p:spTree>
    <p:extLst>
      <p:ext uri="{BB962C8B-B14F-4D97-AF65-F5344CB8AC3E}">
        <p14:creationId xmlns:p14="http://schemas.microsoft.com/office/powerpoint/2010/main" val="4025873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Docentes</a:t>
            </a:r>
            <a:endParaRPr lang="es-CL" dirty="0"/>
          </a:p>
        </p:txBody>
      </p:sp>
      <p:sp>
        <p:nvSpPr>
          <p:cNvPr id="3" name="Content Placeholder 2"/>
          <p:cNvSpPr>
            <a:spLocks noGrp="1"/>
          </p:cNvSpPr>
          <p:nvPr>
            <p:ph idx="1"/>
          </p:nvPr>
        </p:nvSpPr>
        <p:spPr/>
        <p:txBody>
          <a:bodyPr/>
          <a:lstStyle/>
          <a:p>
            <a:r>
              <a:rPr lang="es-CL" dirty="0" smtClean="0"/>
              <a:t>Se hace evidente la necesidad de contar con una mayor cantidad de profesores de planta, ya que, actualmente, existe una tendencia a tener más profesores de media jornada en nuestra universidad, lo cual debe dejar de ocurrir, sobre todo en los ramos de ciencias básicas.</a:t>
            </a:r>
            <a:endParaRPr lang="es-CL" dirty="0"/>
          </a:p>
        </p:txBody>
      </p:sp>
    </p:spTree>
    <p:extLst>
      <p:ext uri="{BB962C8B-B14F-4D97-AF65-F5344CB8AC3E}">
        <p14:creationId xmlns:p14="http://schemas.microsoft.com/office/powerpoint/2010/main" val="1783627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Plan Común</a:t>
            </a:r>
            <a:endParaRPr lang="es-CL" dirty="0"/>
          </a:p>
        </p:txBody>
      </p:sp>
      <p:sp>
        <p:nvSpPr>
          <p:cNvPr id="3" name="Content Placeholder 2"/>
          <p:cNvSpPr>
            <a:spLocks noGrp="1"/>
          </p:cNvSpPr>
          <p:nvPr>
            <p:ph idx="1"/>
          </p:nvPr>
        </p:nvSpPr>
        <p:spPr/>
        <p:txBody>
          <a:bodyPr/>
          <a:lstStyle/>
          <a:p>
            <a:r>
              <a:rPr lang="es-CL" dirty="0" smtClean="0"/>
              <a:t>Se insta a que se cree un Departamento responsable de Plan Común, al ser una carrera vulnerable y que carece de responsable directo.</a:t>
            </a:r>
            <a:endParaRPr lang="es-CL" dirty="0"/>
          </a:p>
        </p:txBody>
      </p:sp>
    </p:spTree>
    <p:extLst>
      <p:ext uri="{BB962C8B-B14F-4D97-AF65-F5344CB8AC3E}">
        <p14:creationId xmlns:p14="http://schemas.microsoft.com/office/powerpoint/2010/main" val="1698330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488</Words>
  <Application>Microsoft Office PowerPoint</Application>
  <PresentationFormat>On-screen Show (4:3)</PresentationFormat>
  <Paragraphs>20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AVANCE COMISIONES</vt:lpstr>
      <vt:lpstr>Encuesta Docente</vt:lpstr>
      <vt:lpstr>Botón de pánico</vt:lpstr>
      <vt:lpstr>Asignaturas libres</vt:lpstr>
      <vt:lpstr>Colchón Académico</vt:lpstr>
      <vt:lpstr>Prioridad Académica</vt:lpstr>
      <vt:lpstr>Políticas de contratación docente</vt:lpstr>
      <vt:lpstr>Docentes</vt:lpstr>
      <vt:lpstr>Plan Común</vt:lpstr>
      <vt:lpstr>Ciencias básicas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AVANCE COMISIONES</dc:title>
  <dc:creator>Sebastian Fernandez</dc:creator>
  <cp:lastModifiedBy>Sebastian Fernandez</cp:lastModifiedBy>
  <cp:revision>5</cp:revision>
  <dcterms:created xsi:type="dcterms:W3CDTF">2013-06-26T14:59:44Z</dcterms:created>
  <dcterms:modified xsi:type="dcterms:W3CDTF">2013-06-26T15:54:06Z</dcterms:modified>
</cp:coreProperties>
</file>