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C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CL"/>
          </a:p>
        </p:txBody>
      </p:sp>
      <p:sp>
        <p:nvSpPr>
          <p:cNvPr id="4" name="Date Placeholder 3"/>
          <p:cNvSpPr>
            <a:spLocks noGrp="1"/>
          </p:cNvSpPr>
          <p:nvPr>
            <p:ph type="dt" sz="half" idx="10"/>
          </p:nvPr>
        </p:nvSpPr>
        <p:spPr/>
        <p:txBody>
          <a:bodyPr/>
          <a:lstStyle/>
          <a:p>
            <a:fld id="{EBB8D00E-7444-4BFF-AC30-2B32BCE77988}" type="datetimeFigureOut">
              <a:rPr lang="es-CL" smtClean="0"/>
              <a:t>26-06-2013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AC44DE-0638-4E8C-AA69-98BCB57A0323}" type="slidenum">
              <a:rPr lang="es-CL" smtClean="0"/>
              <a:t>‹#›</a:t>
            </a:fld>
            <a:endParaRPr lang="es-CL"/>
          </a:p>
        </p:txBody>
      </p:sp>
    </p:spTree>
    <p:extLst>
      <p:ext uri="{BB962C8B-B14F-4D97-AF65-F5344CB8AC3E}">
        <p14:creationId xmlns:p14="http://schemas.microsoft.com/office/powerpoint/2010/main" val="1051462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Date Placeholder 3"/>
          <p:cNvSpPr>
            <a:spLocks noGrp="1"/>
          </p:cNvSpPr>
          <p:nvPr>
            <p:ph type="dt" sz="half" idx="10"/>
          </p:nvPr>
        </p:nvSpPr>
        <p:spPr/>
        <p:txBody>
          <a:bodyPr/>
          <a:lstStyle/>
          <a:p>
            <a:fld id="{EBB8D00E-7444-4BFF-AC30-2B32BCE77988}" type="datetimeFigureOut">
              <a:rPr lang="es-CL" smtClean="0"/>
              <a:t>26-06-2013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AC44DE-0638-4E8C-AA69-98BCB57A0323}" type="slidenum">
              <a:rPr lang="es-CL" smtClean="0"/>
              <a:t>‹#›</a:t>
            </a:fld>
            <a:endParaRPr lang="es-CL"/>
          </a:p>
        </p:txBody>
      </p:sp>
    </p:spTree>
    <p:extLst>
      <p:ext uri="{BB962C8B-B14F-4D97-AF65-F5344CB8AC3E}">
        <p14:creationId xmlns:p14="http://schemas.microsoft.com/office/powerpoint/2010/main" val="1880609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C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Date Placeholder 3"/>
          <p:cNvSpPr>
            <a:spLocks noGrp="1"/>
          </p:cNvSpPr>
          <p:nvPr>
            <p:ph type="dt" sz="half" idx="10"/>
          </p:nvPr>
        </p:nvSpPr>
        <p:spPr/>
        <p:txBody>
          <a:bodyPr/>
          <a:lstStyle/>
          <a:p>
            <a:fld id="{EBB8D00E-7444-4BFF-AC30-2B32BCE77988}" type="datetimeFigureOut">
              <a:rPr lang="es-CL" smtClean="0"/>
              <a:t>26-06-2013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AC44DE-0638-4E8C-AA69-98BCB57A0323}" type="slidenum">
              <a:rPr lang="es-CL" smtClean="0"/>
              <a:t>‹#›</a:t>
            </a:fld>
            <a:endParaRPr lang="es-CL"/>
          </a:p>
        </p:txBody>
      </p:sp>
    </p:spTree>
    <p:extLst>
      <p:ext uri="{BB962C8B-B14F-4D97-AF65-F5344CB8AC3E}">
        <p14:creationId xmlns:p14="http://schemas.microsoft.com/office/powerpoint/2010/main" val="919404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Date Placeholder 3"/>
          <p:cNvSpPr>
            <a:spLocks noGrp="1"/>
          </p:cNvSpPr>
          <p:nvPr>
            <p:ph type="dt" sz="half" idx="10"/>
          </p:nvPr>
        </p:nvSpPr>
        <p:spPr/>
        <p:txBody>
          <a:bodyPr/>
          <a:lstStyle/>
          <a:p>
            <a:fld id="{EBB8D00E-7444-4BFF-AC30-2B32BCE77988}" type="datetimeFigureOut">
              <a:rPr lang="es-CL" smtClean="0"/>
              <a:t>26-06-2013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AC44DE-0638-4E8C-AA69-98BCB57A0323}" type="slidenum">
              <a:rPr lang="es-CL" smtClean="0"/>
              <a:t>‹#›</a:t>
            </a:fld>
            <a:endParaRPr lang="es-CL"/>
          </a:p>
        </p:txBody>
      </p:sp>
    </p:spTree>
    <p:extLst>
      <p:ext uri="{BB962C8B-B14F-4D97-AF65-F5344CB8AC3E}">
        <p14:creationId xmlns:p14="http://schemas.microsoft.com/office/powerpoint/2010/main" val="1805321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C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B8D00E-7444-4BFF-AC30-2B32BCE77988}" type="datetimeFigureOut">
              <a:rPr lang="es-CL" smtClean="0"/>
              <a:t>26-06-2013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AC44DE-0638-4E8C-AA69-98BCB57A0323}" type="slidenum">
              <a:rPr lang="es-CL" smtClean="0"/>
              <a:t>‹#›</a:t>
            </a:fld>
            <a:endParaRPr lang="es-CL"/>
          </a:p>
        </p:txBody>
      </p:sp>
    </p:spTree>
    <p:extLst>
      <p:ext uri="{BB962C8B-B14F-4D97-AF65-F5344CB8AC3E}">
        <p14:creationId xmlns:p14="http://schemas.microsoft.com/office/powerpoint/2010/main" val="1495017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5" name="Date Placeholder 4"/>
          <p:cNvSpPr>
            <a:spLocks noGrp="1"/>
          </p:cNvSpPr>
          <p:nvPr>
            <p:ph type="dt" sz="half" idx="10"/>
          </p:nvPr>
        </p:nvSpPr>
        <p:spPr/>
        <p:txBody>
          <a:bodyPr/>
          <a:lstStyle/>
          <a:p>
            <a:fld id="{EBB8D00E-7444-4BFF-AC30-2B32BCE77988}" type="datetimeFigureOut">
              <a:rPr lang="es-CL" smtClean="0"/>
              <a:t>26-06-2013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8AC44DE-0638-4E8C-AA69-98BCB57A0323}" type="slidenum">
              <a:rPr lang="es-CL" smtClean="0"/>
              <a:t>‹#›</a:t>
            </a:fld>
            <a:endParaRPr lang="es-CL"/>
          </a:p>
        </p:txBody>
      </p:sp>
    </p:spTree>
    <p:extLst>
      <p:ext uri="{BB962C8B-B14F-4D97-AF65-F5344CB8AC3E}">
        <p14:creationId xmlns:p14="http://schemas.microsoft.com/office/powerpoint/2010/main" val="2997984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C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7" name="Date Placeholder 6"/>
          <p:cNvSpPr>
            <a:spLocks noGrp="1"/>
          </p:cNvSpPr>
          <p:nvPr>
            <p:ph type="dt" sz="half" idx="10"/>
          </p:nvPr>
        </p:nvSpPr>
        <p:spPr/>
        <p:txBody>
          <a:bodyPr/>
          <a:lstStyle/>
          <a:p>
            <a:fld id="{EBB8D00E-7444-4BFF-AC30-2B32BCE77988}" type="datetimeFigureOut">
              <a:rPr lang="es-CL" smtClean="0"/>
              <a:t>26-06-2013</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28AC44DE-0638-4E8C-AA69-98BCB57A0323}" type="slidenum">
              <a:rPr lang="es-CL" smtClean="0"/>
              <a:t>‹#›</a:t>
            </a:fld>
            <a:endParaRPr lang="es-CL"/>
          </a:p>
        </p:txBody>
      </p:sp>
    </p:spTree>
    <p:extLst>
      <p:ext uri="{BB962C8B-B14F-4D97-AF65-F5344CB8AC3E}">
        <p14:creationId xmlns:p14="http://schemas.microsoft.com/office/powerpoint/2010/main" val="242680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L"/>
          </a:p>
        </p:txBody>
      </p:sp>
      <p:sp>
        <p:nvSpPr>
          <p:cNvPr id="3" name="Date Placeholder 2"/>
          <p:cNvSpPr>
            <a:spLocks noGrp="1"/>
          </p:cNvSpPr>
          <p:nvPr>
            <p:ph type="dt" sz="half" idx="10"/>
          </p:nvPr>
        </p:nvSpPr>
        <p:spPr/>
        <p:txBody>
          <a:bodyPr/>
          <a:lstStyle/>
          <a:p>
            <a:fld id="{EBB8D00E-7444-4BFF-AC30-2B32BCE77988}" type="datetimeFigureOut">
              <a:rPr lang="es-CL" smtClean="0"/>
              <a:t>26-06-2013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28AC44DE-0638-4E8C-AA69-98BCB57A0323}" type="slidenum">
              <a:rPr lang="es-CL" smtClean="0"/>
              <a:t>‹#›</a:t>
            </a:fld>
            <a:endParaRPr lang="es-CL"/>
          </a:p>
        </p:txBody>
      </p:sp>
    </p:spTree>
    <p:extLst>
      <p:ext uri="{BB962C8B-B14F-4D97-AF65-F5344CB8AC3E}">
        <p14:creationId xmlns:p14="http://schemas.microsoft.com/office/powerpoint/2010/main" val="417173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B8D00E-7444-4BFF-AC30-2B32BCE77988}" type="datetimeFigureOut">
              <a:rPr lang="es-CL" smtClean="0"/>
              <a:t>26-06-2013</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28AC44DE-0638-4E8C-AA69-98BCB57A0323}" type="slidenum">
              <a:rPr lang="es-CL" smtClean="0"/>
              <a:t>‹#›</a:t>
            </a:fld>
            <a:endParaRPr lang="es-CL"/>
          </a:p>
        </p:txBody>
      </p:sp>
    </p:spTree>
    <p:extLst>
      <p:ext uri="{BB962C8B-B14F-4D97-AF65-F5344CB8AC3E}">
        <p14:creationId xmlns:p14="http://schemas.microsoft.com/office/powerpoint/2010/main" val="2523047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C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B8D00E-7444-4BFF-AC30-2B32BCE77988}" type="datetimeFigureOut">
              <a:rPr lang="es-CL" smtClean="0"/>
              <a:t>26-06-2013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8AC44DE-0638-4E8C-AA69-98BCB57A0323}" type="slidenum">
              <a:rPr lang="es-CL" smtClean="0"/>
              <a:t>‹#›</a:t>
            </a:fld>
            <a:endParaRPr lang="es-CL"/>
          </a:p>
        </p:txBody>
      </p:sp>
    </p:spTree>
    <p:extLst>
      <p:ext uri="{BB962C8B-B14F-4D97-AF65-F5344CB8AC3E}">
        <p14:creationId xmlns:p14="http://schemas.microsoft.com/office/powerpoint/2010/main" val="3180544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C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B8D00E-7444-4BFF-AC30-2B32BCE77988}" type="datetimeFigureOut">
              <a:rPr lang="es-CL" smtClean="0"/>
              <a:t>26-06-2013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8AC44DE-0638-4E8C-AA69-98BCB57A0323}" type="slidenum">
              <a:rPr lang="es-CL" smtClean="0"/>
              <a:t>‹#›</a:t>
            </a:fld>
            <a:endParaRPr lang="es-CL"/>
          </a:p>
        </p:txBody>
      </p:sp>
    </p:spTree>
    <p:extLst>
      <p:ext uri="{BB962C8B-B14F-4D97-AF65-F5344CB8AC3E}">
        <p14:creationId xmlns:p14="http://schemas.microsoft.com/office/powerpoint/2010/main" val="2874580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C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8D00E-7444-4BFF-AC30-2B32BCE77988}" type="datetimeFigureOut">
              <a:rPr lang="es-CL" smtClean="0"/>
              <a:t>26-06-2013</a:t>
            </a:fld>
            <a:endParaRPr lang="es-C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AC44DE-0638-4E8C-AA69-98BCB57A0323}" type="slidenum">
              <a:rPr lang="es-CL" smtClean="0"/>
              <a:t>‹#›</a:t>
            </a:fld>
            <a:endParaRPr lang="es-CL"/>
          </a:p>
        </p:txBody>
      </p:sp>
    </p:spTree>
    <p:extLst>
      <p:ext uri="{BB962C8B-B14F-4D97-AF65-F5344CB8AC3E}">
        <p14:creationId xmlns:p14="http://schemas.microsoft.com/office/powerpoint/2010/main" val="1077726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CL" dirty="0" smtClean="0"/>
              <a:t>AVANCES COMISIONES</a:t>
            </a:r>
            <a:endParaRPr lang="es-CL" dirty="0"/>
          </a:p>
        </p:txBody>
      </p:sp>
      <p:sp>
        <p:nvSpPr>
          <p:cNvPr id="3" name="Subtitle 2"/>
          <p:cNvSpPr>
            <a:spLocks noGrp="1"/>
          </p:cNvSpPr>
          <p:nvPr>
            <p:ph type="subTitle" idx="1"/>
          </p:nvPr>
        </p:nvSpPr>
        <p:spPr/>
        <p:txBody>
          <a:bodyPr/>
          <a:lstStyle/>
          <a:p>
            <a:r>
              <a:rPr lang="es-CL" dirty="0" smtClean="0"/>
              <a:t>Comisión Financiamiento</a:t>
            </a:r>
            <a:endParaRPr lang="es-CL" dirty="0"/>
          </a:p>
        </p:txBody>
      </p:sp>
    </p:spTree>
    <p:extLst>
      <p:ext uri="{BB962C8B-B14F-4D97-AF65-F5344CB8AC3E}">
        <p14:creationId xmlns:p14="http://schemas.microsoft.com/office/powerpoint/2010/main" val="2209712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a:t>Perspectiva a nivel nacional sobre la educación</a:t>
            </a:r>
          </a:p>
        </p:txBody>
      </p:sp>
      <p:sp>
        <p:nvSpPr>
          <p:cNvPr id="3" name="Content Placeholder 2"/>
          <p:cNvSpPr>
            <a:spLocks noGrp="1"/>
          </p:cNvSpPr>
          <p:nvPr>
            <p:ph idx="1"/>
          </p:nvPr>
        </p:nvSpPr>
        <p:spPr/>
        <p:txBody>
          <a:bodyPr/>
          <a:lstStyle/>
          <a:p>
            <a:r>
              <a:rPr lang="es-CL" dirty="0"/>
              <a:t>Reducir el autofinanciamiento por medio de las políticas </a:t>
            </a:r>
            <a:r>
              <a:rPr lang="es-CL" dirty="0" smtClean="0"/>
              <a:t>anteriores.</a:t>
            </a:r>
            <a:endParaRPr lang="es-CL" dirty="0"/>
          </a:p>
        </p:txBody>
      </p:sp>
    </p:spTree>
    <p:extLst>
      <p:ext uri="{BB962C8B-B14F-4D97-AF65-F5344CB8AC3E}">
        <p14:creationId xmlns:p14="http://schemas.microsoft.com/office/powerpoint/2010/main" val="1570475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a:t>Perspectiva a nivel nacional sobre la educación</a:t>
            </a:r>
          </a:p>
        </p:txBody>
      </p:sp>
      <p:sp>
        <p:nvSpPr>
          <p:cNvPr id="3" name="Content Placeholder 2"/>
          <p:cNvSpPr>
            <a:spLocks noGrp="1"/>
          </p:cNvSpPr>
          <p:nvPr>
            <p:ph idx="1"/>
          </p:nvPr>
        </p:nvSpPr>
        <p:spPr/>
        <p:txBody>
          <a:bodyPr/>
          <a:lstStyle/>
          <a:p>
            <a:r>
              <a:rPr lang="es-CL" dirty="0"/>
              <a:t>Evaluar la situación por departamento y generar el espacio en discusión para que la UTFSM represente una postura de rol público ante el CRUCH inicialmente y luego, a través del MINEDUC, generando así el clima necesario ante estas exigencias</a:t>
            </a:r>
            <a:r>
              <a:rPr lang="es-CL" dirty="0" smtClean="0"/>
              <a:t>.</a:t>
            </a:r>
            <a:endParaRPr lang="es-CL" dirty="0"/>
          </a:p>
        </p:txBody>
      </p:sp>
    </p:spTree>
    <p:extLst>
      <p:ext uri="{BB962C8B-B14F-4D97-AF65-F5344CB8AC3E}">
        <p14:creationId xmlns:p14="http://schemas.microsoft.com/office/powerpoint/2010/main" val="1570475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Transparencia Financiera</a:t>
            </a:r>
            <a:endParaRPr lang="es-CL" dirty="0"/>
          </a:p>
        </p:txBody>
      </p:sp>
      <p:sp>
        <p:nvSpPr>
          <p:cNvPr id="3" name="Content Placeholder 2"/>
          <p:cNvSpPr>
            <a:spLocks noGrp="1"/>
          </p:cNvSpPr>
          <p:nvPr>
            <p:ph idx="1"/>
          </p:nvPr>
        </p:nvSpPr>
        <p:spPr/>
        <p:txBody>
          <a:bodyPr>
            <a:normAutofit fontScale="92500" lnSpcReduction="20000"/>
          </a:bodyPr>
          <a:lstStyle/>
          <a:p>
            <a:r>
              <a:rPr lang="es-CL" dirty="0" smtClean="0"/>
              <a:t>Debe </a:t>
            </a:r>
            <a:r>
              <a:rPr lang="es-CL" dirty="0"/>
              <a:t>existir una voluntad de realizar diálogos respecto a la transparencia financiera, sin embargo, es necesario tener una base la cual permita el sustento a la información, por lo que debe solventar la falta de información con el apoyo de esta ley. La UTFSM como institución privada sin fines de lucro y como expresa la ley expuesta, puede sostener ese vínculo en un primer acuerdo respecto a lo público</a:t>
            </a:r>
            <a:r>
              <a:rPr lang="es-CL" dirty="0" smtClean="0"/>
              <a:t>. (Artículos 16 y 17 de la ley 20500 sobre Asociaciones y Participación Ciudadana en la Gestión Pública)</a:t>
            </a:r>
            <a:endParaRPr lang="es-CL" dirty="0"/>
          </a:p>
        </p:txBody>
      </p:sp>
    </p:spTree>
    <p:extLst>
      <p:ext uri="{BB962C8B-B14F-4D97-AF65-F5344CB8AC3E}">
        <p14:creationId xmlns:p14="http://schemas.microsoft.com/office/powerpoint/2010/main" val="2836233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smtClean="0"/>
              <a:t>Políticas relacionadas al Crédito con Aval del Estado (CAE) en la UTFSM</a:t>
            </a:r>
            <a:endParaRPr lang="es-CL" dirty="0"/>
          </a:p>
        </p:txBody>
      </p:sp>
      <p:sp>
        <p:nvSpPr>
          <p:cNvPr id="3" name="Content Placeholder 2"/>
          <p:cNvSpPr>
            <a:spLocks noGrp="1"/>
          </p:cNvSpPr>
          <p:nvPr>
            <p:ph idx="1"/>
          </p:nvPr>
        </p:nvSpPr>
        <p:spPr/>
        <p:txBody>
          <a:bodyPr>
            <a:normAutofit fontScale="92500" lnSpcReduction="20000"/>
          </a:bodyPr>
          <a:lstStyle/>
          <a:p>
            <a:r>
              <a:rPr lang="es-CL" dirty="0" smtClean="0"/>
              <a:t>Exigencia </a:t>
            </a:r>
            <a:r>
              <a:rPr lang="es-CL" dirty="0"/>
              <a:t>de información sobre los cambios de requisitos de forma periódica y sus razones del por qué se </a:t>
            </a:r>
            <a:r>
              <a:rPr lang="es-CL" dirty="0" smtClean="0"/>
              <a:t>cambian las condiciones para mantención y/o renovación de este beneficio considerando </a:t>
            </a:r>
            <a:r>
              <a:rPr lang="es-CL" dirty="0"/>
              <a:t>que deben existir soluciones para los alumnos afectados y estas deben ser retroactivas, pero no así las decisiones implementadas (es decir, sobre la calificación académica del CAE, ésta sea tal que el estudiante cuente con el tiempo suficiente para solucionar sus problemas y cumplir con los requisitos).</a:t>
            </a:r>
            <a:endParaRPr lang="es-CL" dirty="0"/>
          </a:p>
        </p:txBody>
      </p:sp>
    </p:spTree>
    <p:extLst>
      <p:ext uri="{BB962C8B-B14F-4D97-AF65-F5344CB8AC3E}">
        <p14:creationId xmlns:p14="http://schemas.microsoft.com/office/powerpoint/2010/main" val="1075324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smtClean="0"/>
              <a:t>Contrato de Prestación de Servicios Educacionales año 2013</a:t>
            </a:r>
            <a:endParaRPr lang="es-CL" dirty="0"/>
          </a:p>
        </p:txBody>
      </p:sp>
      <p:sp>
        <p:nvSpPr>
          <p:cNvPr id="3" name="Content Placeholder 2"/>
          <p:cNvSpPr>
            <a:spLocks noGrp="1"/>
          </p:cNvSpPr>
          <p:nvPr>
            <p:ph idx="1"/>
          </p:nvPr>
        </p:nvSpPr>
        <p:spPr/>
        <p:txBody>
          <a:bodyPr>
            <a:normAutofit fontScale="92500" lnSpcReduction="20000"/>
          </a:bodyPr>
          <a:lstStyle/>
          <a:p>
            <a:r>
              <a:rPr lang="es-CL" dirty="0"/>
              <a:t>La comisión de financiamiento estima pertinente exigir la modificación inmediata del artículo Segundo, ya que es de carácter abusivo y permite un alza de arancel indiscriminado por parte de la universidad. También según la ley (16.744 artículo n°3 y el decreto 313), aseguran que todo estudiante regular que cumple con sus funciones debe ser asegurado dentro de la universidad como en el traslado de ida y vuelta a su domicilio, por lo tanto dentro del marco </a:t>
            </a:r>
            <a:r>
              <a:rPr lang="es-CL" dirty="0" smtClean="0"/>
              <a:t>legal </a:t>
            </a:r>
            <a:r>
              <a:rPr lang="es-CL" dirty="0"/>
              <a:t>no debe ser cargo del alumno el financiamiento de seguros tales como el escolar</a:t>
            </a:r>
            <a:r>
              <a:rPr lang="es-CL" dirty="0" smtClean="0"/>
              <a:t>.</a:t>
            </a:r>
            <a:endParaRPr lang="es-CL" dirty="0"/>
          </a:p>
        </p:txBody>
      </p:sp>
    </p:spTree>
    <p:extLst>
      <p:ext uri="{BB962C8B-B14F-4D97-AF65-F5344CB8AC3E}">
        <p14:creationId xmlns:p14="http://schemas.microsoft.com/office/powerpoint/2010/main" val="2458344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smtClean="0"/>
              <a:t>Programas Especiales UTFSM (90/10)</a:t>
            </a:r>
            <a:endParaRPr lang="es-CL" dirty="0"/>
          </a:p>
        </p:txBody>
      </p:sp>
      <p:sp>
        <p:nvSpPr>
          <p:cNvPr id="3" name="Content Placeholder 2"/>
          <p:cNvSpPr>
            <a:spLocks noGrp="1"/>
          </p:cNvSpPr>
          <p:nvPr>
            <p:ph idx="1"/>
          </p:nvPr>
        </p:nvSpPr>
        <p:spPr/>
        <p:txBody>
          <a:bodyPr/>
          <a:lstStyle/>
          <a:p>
            <a:r>
              <a:rPr lang="es-CL" dirty="0"/>
              <a:t>Creación de mecanismos para obtener la transparencia de ingresos y rendición de cuentas por parte de las unidades que realizan los programas especiales</a:t>
            </a:r>
            <a:r>
              <a:rPr lang="es-CL" dirty="0" smtClean="0"/>
              <a:t>.</a:t>
            </a:r>
          </a:p>
          <a:p>
            <a:r>
              <a:rPr lang="es-CL" dirty="0" smtClean="0"/>
              <a:t>Este punto se encuentra en el petitorio interno de Casa Central.</a:t>
            </a:r>
            <a:endParaRPr lang="es-CL" dirty="0"/>
          </a:p>
        </p:txBody>
      </p:sp>
    </p:spTree>
    <p:extLst>
      <p:ext uri="{BB962C8B-B14F-4D97-AF65-F5344CB8AC3E}">
        <p14:creationId xmlns:p14="http://schemas.microsoft.com/office/powerpoint/2010/main" val="2512359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smtClean="0"/>
              <a:t>Programas Especiales UTFSM (90/10)</a:t>
            </a:r>
            <a:endParaRPr lang="es-CL" dirty="0"/>
          </a:p>
        </p:txBody>
      </p:sp>
      <p:sp>
        <p:nvSpPr>
          <p:cNvPr id="3" name="Content Placeholder 2"/>
          <p:cNvSpPr>
            <a:spLocks noGrp="1"/>
          </p:cNvSpPr>
          <p:nvPr>
            <p:ph idx="1"/>
          </p:nvPr>
        </p:nvSpPr>
        <p:spPr/>
        <p:txBody>
          <a:bodyPr/>
          <a:lstStyle/>
          <a:p>
            <a:r>
              <a:rPr lang="es-CL" dirty="0"/>
              <a:t>Revalorización de la marca Universidad Técnica Federico Santa María, aumentando el porcentaje destinado al Fondo General de la Universidad en concordancia con el prestigio de la institución.</a:t>
            </a:r>
          </a:p>
        </p:txBody>
      </p:sp>
    </p:spTree>
    <p:extLst>
      <p:ext uri="{BB962C8B-B14F-4D97-AF65-F5344CB8AC3E}">
        <p14:creationId xmlns:p14="http://schemas.microsoft.com/office/powerpoint/2010/main" val="1467537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smtClean="0"/>
              <a:t>Programas Especiales UTFSM (90/10)</a:t>
            </a:r>
            <a:endParaRPr lang="es-CL" dirty="0"/>
          </a:p>
        </p:txBody>
      </p:sp>
      <p:sp>
        <p:nvSpPr>
          <p:cNvPr id="3" name="Content Placeholder 2"/>
          <p:cNvSpPr>
            <a:spLocks noGrp="1"/>
          </p:cNvSpPr>
          <p:nvPr>
            <p:ph idx="1"/>
          </p:nvPr>
        </p:nvSpPr>
        <p:spPr/>
        <p:txBody>
          <a:bodyPr/>
          <a:lstStyle/>
          <a:p>
            <a:r>
              <a:rPr lang="es-CL" dirty="0"/>
              <a:t>Compromiso de las autoridades de redistribuir dichos ingresos para aliviar la carga financiera del estudiante en nuestra institución.</a:t>
            </a:r>
          </a:p>
        </p:txBody>
      </p:sp>
    </p:spTree>
    <p:extLst>
      <p:ext uri="{BB962C8B-B14F-4D97-AF65-F5344CB8AC3E}">
        <p14:creationId xmlns:p14="http://schemas.microsoft.com/office/powerpoint/2010/main" val="29380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smtClean="0"/>
              <a:t>Programas Especiales UTFSM (90/10)</a:t>
            </a:r>
            <a:endParaRPr lang="es-CL" dirty="0"/>
          </a:p>
        </p:txBody>
      </p:sp>
      <p:sp>
        <p:nvSpPr>
          <p:cNvPr id="3" name="Content Placeholder 2"/>
          <p:cNvSpPr>
            <a:spLocks noGrp="1"/>
          </p:cNvSpPr>
          <p:nvPr>
            <p:ph idx="1"/>
          </p:nvPr>
        </p:nvSpPr>
        <p:spPr/>
        <p:txBody>
          <a:bodyPr/>
          <a:lstStyle/>
          <a:p>
            <a:r>
              <a:rPr lang="es-CL" dirty="0"/>
              <a:t>Normalizar y regular los incentivos recibidos por el personal académico/docente y administrativo por su participación en dichos programas especiales.</a:t>
            </a:r>
          </a:p>
        </p:txBody>
      </p:sp>
    </p:spTree>
    <p:extLst>
      <p:ext uri="{BB962C8B-B14F-4D97-AF65-F5344CB8AC3E}">
        <p14:creationId xmlns:p14="http://schemas.microsoft.com/office/powerpoint/2010/main" val="293805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smtClean="0"/>
              <a:t>Programas Especiales UTFSM (90/10)</a:t>
            </a:r>
            <a:endParaRPr lang="es-CL" dirty="0"/>
          </a:p>
        </p:txBody>
      </p:sp>
      <p:sp>
        <p:nvSpPr>
          <p:cNvPr id="3" name="Content Placeholder 2"/>
          <p:cNvSpPr>
            <a:spLocks noGrp="1"/>
          </p:cNvSpPr>
          <p:nvPr>
            <p:ph idx="1"/>
          </p:nvPr>
        </p:nvSpPr>
        <p:spPr/>
        <p:txBody>
          <a:bodyPr/>
          <a:lstStyle/>
          <a:p>
            <a:r>
              <a:rPr lang="es-CL" dirty="0"/>
              <a:t>Los principios anteriores deben ser parte de una política institucional y centralizada, sin diferencias normativas para todas las unidades (departamentos). </a:t>
            </a:r>
          </a:p>
        </p:txBody>
      </p:sp>
    </p:spTree>
    <p:extLst>
      <p:ext uri="{BB962C8B-B14F-4D97-AF65-F5344CB8AC3E}">
        <p14:creationId xmlns:p14="http://schemas.microsoft.com/office/powerpoint/2010/main" val="4019011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Política Arancelaria</a:t>
            </a:r>
            <a:endParaRPr lang="es-CL" dirty="0"/>
          </a:p>
        </p:txBody>
      </p:sp>
      <p:sp>
        <p:nvSpPr>
          <p:cNvPr id="3" name="Content Placeholder 2"/>
          <p:cNvSpPr>
            <a:spLocks noGrp="1"/>
          </p:cNvSpPr>
          <p:nvPr>
            <p:ph idx="1"/>
          </p:nvPr>
        </p:nvSpPr>
        <p:spPr/>
        <p:txBody>
          <a:bodyPr/>
          <a:lstStyle/>
          <a:p>
            <a:r>
              <a:rPr lang="es-CL" dirty="0" smtClean="0"/>
              <a:t>La Comisión Financiamiento considera que se deben congelar nominalmente los aranceles para los alumnos de ingreso de primer año hasta que no se cuente con la información fundamental que otorga el modelo de costos de pregrado.</a:t>
            </a:r>
            <a:endParaRPr lang="es-CL" dirty="0"/>
          </a:p>
        </p:txBody>
      </p:sp>
    </p:spTree>
    <p:extLst>
      <p:ext uri="{BB962C8B-B14F-4D97-AF65-F5344CB8AC3E}">
        <p14:creationId xmlns:p14="http://schemas.microsoft.com/office/powerpoint/2010/main" val="3357628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smtClean="0"/>
              <a:t>Perspectiva a nivel nacional sobre la educación</a:t>
            </a:r>
            <a:endParaRPr lang="es-CL" dirty="0"/>
          </a:p>
        </p:txBody>
      </p:sp>
      <p:sp>
        <p:nvSpPr>
          <p:cNvPr id="3" name="Content Placeholder 2"/>
          <p:cNvSpPr>
            <a:spLocks noGrp="1"/>
          </p:cNvSpPr>
          <p:nvPr>
            <p:ph idx="1"/>
          </p:nvPr>
        </p:nvSpPr>
        <p:spPr/>
        <p:txBody>
          <a:bodyPr/>
          <a:lstStyle/>
          <a:p>
            <a:r>
              <a:rPr lang="es-CL" dirty="0"/>
              <a:t>Impulsar la política del aumento del ingreso estatal por parte del AFD, eliminando paulatinamente las políticas de becas y créditos, que no son más que presiones aplicadas al estudiante.</a:t>
            </a:r>
            <a:endParaRPr lang="es-CL" dirty="0"/>
          </a:p>
        </p:txBody>
      </p:sp>
    </p:spTree>
    <p:extLst>
      <p:ext uri="{BB962C8B-B14F-4D97-AF65-F5344CB8AC3E}">
        <p14:creationId xmlns:p14="http://schemas.microsoft.com/office/powerpoint/2010/main" val="1434235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a:t>Perspectiva a nivel nacional sobre la educación</a:t>
            </a:r>
          </a:p>
        </p:txBody>
      </p:sp>
      <p:sp>
        <p:nvSpPr>
          <p:cNvPr id="3" name="Content Placeholder 2"/>
          <p:cNvSpPr>
            <a:spLocks noGrp="1"/>
          </p:cNvSpPr>
          <p:nvPr>
            <p:ph idx="1"/>
          </p:nvPr>
        </p:nvSpPr>
        <p:spPr/>
        <p:txBody>
          <a:bodyPr/>
          <a:lstStyle/>
          <a:p>
            <a:r>
              <a:rPr lang="es-CL" dirty="0"/>
              <a:t>Eliminar el AFI como herramienta de financiamiento, trasladando estos aportes al AFD.</a:t>
            </a:r>
            <a:endParaRPr lang="es-CL" dirty="0"/>
          </a:p>
        </p:txBody>
      </p:sp>
    </p:spTree>
    <p:extLst>
      <p:ext uri="{BB962C8B-B14F-4D97-AF65-F5344CB8AC3E}">
        <p14:creationId xmlns:p14="http://schemas.microsoft.com/office/powerpoint/2010/main" val="169854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622</Words>
  <Application>Microsoft Office PowerPoint</Application>
  <PresentationFormat>On-screen Show (4:3)</PresentationFormat>
  <Paragraphs>29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AVANCES COMISIONES</vt:lpstr>
      <vt:lpstr>Programas Especiales UTFSM (90/10)</vt:lpstr>
      <vt:lpstr>Programas Especiales UTFSM (90/10)</vt:lpstr>
      <vt:lpstr>Programas Especiales UTFSM (90/10)</vt:lpstr>
      <vt:lpstr>Programas Especiales UTFSM (90/10)</vt:lpstr>
      <vt:lpstr>Programas Especiales UTFSM (90/10)</vt:lpstr>
      <vt:lpstr>Política Arancelaria</vt:lpstr>
      <vt:lpstr>Perspectiva a nivel nacional sobre la educación</vt:lpstr>
      <vt:lpstr>Perspectiva a nivel nacional sobre la educación</vt:lpstr>
      <vt:lpstr>Perspectiva a nivel nacional sobre la educación</vt:lpstr>
      <vt:lpstr>Perspectiva a nivel nacional sobre la educación</vt:lpstr>
      <vt:lpstr>Transparencia Financiera</vt:lpstr>
      <vt:lpstr>Políticas relacionadas al Crédito con Aval del Estado (CAE) en la UTFSM</vt:lpstr>
      <vt:lpstr>Contrato de Prestación de Servicios Educacionales año 2013</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AVANCES COMISIONES</dc:title>
  <dc:creator>Sebastian Fernandez</dc:creator>
  <cp:lastModifiedBy>Sebastian Fernandez</cp:lastModifiedBy>
  <cp:revision>8</cp:revision>
  <dcterms:created xsi:type="dcterms:W3CDTF">2013-06-26T12:18:37Z</dcterms:created>
  <dcterms:modified xsi:type="dcterms:W3CDTF">2013-06-26T14:59:36Z</dcterms:modified>
</cp:coreProperties>
</file>