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7"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70" r:id="rId15"/>
    <p:sldId id="269"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8B9EBBA-996F-894A-B54A-D6246ED52CEA}" type="datetimeFigureOut">
              <a:rPr lang="en-US" smtClean="0"/>
              <a:pPr/>
              <a:t>6/12/2014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44331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7803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B482E8-6E0E-1B4F-B1FD-C69DB9E858D9}" type="datetimeFigureOut">
              <a:rPr lang="en-US" smtClean="0"/>
              <a:pPr/>
              <a:t>6/12/2014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043191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9B482E8-6E0E-1B4F-B1FD-C69DB9E858D9}" type="datetimeFigureOut">
              <a:rPr lang="en-US" smtClean="0"/>
              <a:pPr/>
              <a:t>6/12/2014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02084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9B482E8-6E0E-1B4F-B1FD-C69DB9E858D9}" type="datetimeFigureOut">
              <a:rPr lang="en-US" smtClean="0"/>
              <a:pPr/>
              <a:t>6/12/2014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733954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6/12/2014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378502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9B482E8-6E0E-1B4F-B1FD-C69DB9E858D9}" type="datetimeFigureOut">
              <a:rPr lang="en-US" smtClean="0"/>
              <a:pPr/>
              <a:t>6/12/2014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188185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69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D62726E-379B-B349-9EED-81ED093FA806}" type="datetimeFigureOut">
              <a:rPr lang="en-US" smtClean="0"/>
              <a:pPr/>
              <a:t>6/12/2014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5627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6/12/2014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203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FA1846-DA80-1C48-A609-854EA85C59AD}" type="datetimeFigureOut">
              <a:rPr lang="en-US" smtClean="0"/>
              <a:pPr/>
              <a:t>6/12/2014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320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0755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6/12/2014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401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6/12/2014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386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6/12/2014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538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0142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6/12/2014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858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9B482E8-6E0E-1B4F-B1FD-C69DB9E858D9}" type="datetimeFigureOut">
              <a:rPr lang="en-US" smtClean="0"/>
              <a:pPr/>
              <a:t>6/12/2014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7764797"/>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CL" sz="4800" dirty="0" smtClean="0"/>
              <a:t>Propuesta Elección Rector</a:t>
            </a:r>
            <a:endParaRPr lang="es-CL" sz="4800" dirty="0"/>
          </a:p>
        </p:txBody>
      </p:sp>
      <p:sp>
        <p:nvSpPr>
          <p:cNvPr id="3" name="Subtitle 2"/>
          <p:cNvSpPr>
            <a:spLocks noGrp="1"/>
          </p:cNvSpPr>
          <p:nvPr>
            <p:ph type="subTitle" idx="1"/>
          </p:nvPr>
        </p:nvSpPr>
        <p:spPr/>
        <p:txBody>
          <a:bodyPr>
            <a:normAutofit fontScale="92500" lnSpcReduction="10000"/>
          </a:bodyPr>
          <a:lstStyle/>
          <a:p>
            <a:r>
              <a:rPr lang="es-CL" dirty="0" smtClean="0"/>
              <a:t>Vocalía Triestamental y Comunidad</a:t>
            </a:r>
          </a:p>
          <a:p>
            <a:r>
              <a:rPr lang="es-CL" dirty="0" smtClean="0"/>
              <a:t>Federación de Estudiantes UTFSM</a:t>
            </a:r>
            <a:endParaRPr lang="es-CL" dirty="0"/>
          </a:p>
        </p:txBody>
      </p:sp>
    </p:spTree>
    <p:extLst>
      <p:ext uri="{BB962C8B-B14F-4D97-AF65-F5344CB8AC3E}">
        <p14:creationId xmlns:p14="http://schemas.microsoft.com/office/powerpoint/2010/main" val="1454378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
            </a:r>
            <a:br>
              <a:rPr lang="es-CL" dirty="0" smtClean="0"/>
            </a:br>
            <a:r>
              <a:rPr lang="es-CL" dirty="0" smtClean="0"/>
              <a:t>Estatutos </a:t>
            </a:r>
            <a:r>
              <a:rPr lang="es-CL" dirty="0"/>
              <a:t>UTFSM </a:t>
            </a:r>
            <a:r>
              <a:rPr lang="es-CL" dirty="0" smtClean="0"/>
              <a:t>2/2</a:t>
            </a:r>
            <a:endParaRPr lang="es-CL" b="1" dirty="0"/>
          </a:p>
        </p:txBody>
      </p:sp>
      <p:sp>
        <p:nvSpPr>
          <p:cNvPr id="3" name="Content Placeholder 2"/>
          <p:cNvSpPr>
            <a:spLocks noGrp="1"/>
          </p:cNvSpPr>
          <p:nvPr>
            <p:ph idx="1"/>
          </p:nvPr>
        </p:nvSpPr>
        <p:spPr/>
        <p:txBody>
          <a:bodyPr>
            <a:normAutofit fontScale="92500" lnSpcReduction="10000"/>
          </a:bodyPr>
          <a:lstStyle/>
          <a:p>
            <a:pPr marL="0" indent="0">
              <a:lnSpc>
                <a:spcPct val="120000"/>
              </a:lnSpc>
              <a:buNone/>
            </a:pPr>
            <a:r>
              <a:rPr lang="es-CL" dirty="0" smtClean="0"/>
              <a:t>Para </a:t>
            </a:r>
            <a:r>
              <a:rPr lang="es-CL" dirty="0"/>
              <a:t>que la elección del Rector realizada por el Claustro Pleno sea válida, el candidato debe ser electo, en primera o en segunda vuelta, </a:t>
            </a:r>
            <a:r>
              <a:rPr lang="es-CL" b="1" dirty="0"/>
              <a:t>por a lo menos el 60% de la votación</a:t>
            </a:r>
            <a:r>
              <a:rPr lang="es-CL" dirty="0"/>
              <a:t>, en caso contrario, la decisión recae en el Consejo Superior de la universidad</a:t>
            </a:r>
            <a:r>
              <a:rPr lang="es-CL" dirty="0" smtClean="0"/>
              <a:t>.</a:t>
            </a:r>
          </a:p>
          <a:p>
            <a:pPr marL="0" indent="0">
              <a:lnSpc>
                <a:spcPct val="120000"/>
              </a:lnSpc>
              <a:buNone/>
            </a:pPr>
            <a:endParaRPr lang="es-CL" dirty="0"/>
          </a:p>
          <a:p>
            <a:pPr marL="457200" lvl="1" indent="0">
              <a:lnSpc>
                <a:spcPct val="120000"/>
              </a:lnSpc>
              <a:buNone/>
            </a:pPr>
            <a:r>
              <a:rPr lang="es-CL" dirty="0" smtClean="0"/>
              <a:t>Art</a:t>
            </a:r>
            <a:r>
              <a:rPr lang="es-CL" dirty="0"/>
              <a:t>. 61 – Si en la segunda votación del Claustro Pleno, ninguno de los dos candidatos obtuviese el 60% requerido, </a:t>
            </a:r>
            <a:r>
              <a:rPr lang="es-CL" b="1" dirty="0"/>
              <a:t>el Rector será elegido por el Consejo Superior </a:t>
            </a:r>
            <a:r>
              <a:rPr lang="es-CL" dirty="0"/>
              <a:t>de entre los candidatos que participaron en la segunda vuelta electoral. Resultará elegido quien obtenga los votos de, a lo menos, seis miembros del Consejo. Si el Rector en ejercicio fuera uno de los candidatos, no podrá participar en la sesión del Consejo Superior en que se realizare la elección.</a:t>
            </a:r>
            <a:endParaRPr lang="es-CL" dirty="0"/>
          </a:p>
        </p:txBody>
      </p:sp>
    </p:spTree>
    <p:extLst>
      <p:ext uri="{BB962C8B-B14F-4D97-AF65-F5344CB8AC3E}">
        <p14:creationId xmlns:p14="http://schemas.microsoft.com/office/powerpoint/2010/main" val="143130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L" dirty="0" smtClean="0"/>
              <a:t/>
            </a:r>
            <a:br>
              <a:rPr lang="es-CL" dirty="0" smtClean="0"/>
            </a:br>
            <a:r>
              <a:rPr lang="es-CL" dirty="0" smtClean="0"/>
              <a:t>Elección </a:t>
            </a:r>
            <a:r>
              <a:rPr lang="es-CL" dirty="0"/>
              <a:t>Rector</a:t>
            </a:r>
            <a:br>
              <a:rPr lang="es-CL" dirty="0"/>
            </a:br>
            <a:r>
              <a:rPr lang="es-CL" dirty="0"/>
              <a:t>UTFSM 1968 </a:t>
            </a:r>
            <a:r>
              <a:rPr lang="es-CL" dirty="0" smtClean="0"/>
              <a:t>1/2</a:t>
            </a:r>
            <a:endParaRPr lang="es-CL" dirty="0"/>
          </a:p>
        </p:txBody>
      </p:sp>
      <p:sp>
        <p:nvSpPr>
          <p:cNvPr id="3" name="Content Placeholder 2"/>
          <p:cNvSpPr>
            <a:spLocks noGrp="1"/>
          </p:cNvSpPr>
          <p:nvPr>
            <p:ph idx="1"/>
          </p:nvPr>
        </p:nvSpPr>
        <p:spPr/>
        <p:txBody>
          <a:bodyPr>
            <a:normAutofit fontScale="85000" lnSpcReduction="20000"/>
          </a:bodyPr>
          <a:lstStyle/>
          <a:p>
            <a:pPr>
              <a:lnSpc>
                <a:spcPct val="120000"/>
              </a:lnSpc>
            </a:pPr>
            <a:r>
              <a:rPr lang="es-CL" dirty="0" smtClean="0"/>
              <a:t>En el </a:t>
            </a:r>
            <a:r>
              <a:rPr lang="es-CL" dirty="0"/>
              <a:t>nuevo Estatuto de </a:t>
            </a:r>
            <a:r>
              <a:rPr lang="es-CL" dirty="0" smtClean="0"/>
              <a:t>la Universidad del año 1968, la facultad de elegir al Rector era de </a:t>
            </a:r>
            <a:r>
              <a:rPr lang="es-CL" dirty="0"/>
              <a:t>la Asamblea General, </a:t>
            </a:r>
            <a:r>
              <a:rPr lang="es-CL" dirty="0" smtClean="0"/>
              <a:t>instancia compuesta </a:t>
            </a:r>
            <a:r>
              <a:rPr lang="es-CL" dirty="0"/>
              <a:t>por miembros de los distintos estamentos, y que en los nuevos </a:t>
            </a:r>
            <a:r>
              <a:rPr lang="es-CL" dirty="0" smtClean="0"/>
              <a:t>estatutos </a:t>
            </a:r>
            <a:r>
              <a:rPr lang="es-CL" dirty="0"/>
              <a:t>era declarada </a:t>
            </a:r>
            <a:r>
              <a:rPr lang="es-CL" dirty="0" smtClean="0"/>
              <a:t>como </a:t>
            </a:r>
            <a:r>
              <a:rPr lang="es-CL" b="1" dirty="0" smtClean="0"/>
              <a:t>“el órgano de máxima autoridad de la Institución”</a:t>
            </a:r>
            <a:r>
              <a:rPr lang="es-CL" dirty="0" smtClean="0"/>
              <a:t>. </a:t>
            </a:r>
            <a:endParaRPr lang="es-CL" dirty="0"/>
          </a:p>
          <a:p>
            <a:pPr>
              <a:lnSpc>
                <a:spcPct val="120000"/>
              </a:lnSpc>
            </a:pPr>
            <a:r>
              <a:rPr lang="es-CL" dirty="0"/>
              <a:t>Componían la Asamblea </a:t>
            </a:r>
            <a:r>
              <a:rPr lang="es-CL" dirty="0" smtClean="0"/>
              <a:t>General: el </a:t>
            </a:r>
            <a:r>
              <a:rPr lang="es-CL" dirty="0"/>
              <a:t>Rector; los Vicerrectores; los Profesores </a:t>
            </a:r>
            <a:r>
              <a:rPr lang="es-CL" dirty="0" smtClean="0"/>
              <a:t>Beneméritos, Titulares y Adjuntos </a:t>
            </a:r>
            <a:r>
              <a:rPr lang="es-CL" dirty="0"/>
              <a:t>de jornada completa; </a:t>
            </a:r>
            <a:r>
              <a:rPr lang="es-CL" dirty="0" smtClean="0"/>
              <a:t>representantes </a:t>
            </a:r>
            <a:r>
              <a:rPr lang="es-CL" dirty="0"/>
              <a:t>de los Profesores Adjuntos de jornada </a:t>
            </a:r>
            <a:r>
              <a:rPr lang="es-CL" dirty="0" smtClean="0"/>
              <a:t>parcial, de los Profesores de la Escuela Técnico-Profesional y </a:t>
            </a:r>
            <a:r>
              <a:rPr lang="es-CL" dirty="0"/>
              <a:t>de los Profesores Auxiliares de jornada </a:t>
            </a:r>
            <a:r>
              <a:rPr lang="es-CL" dirty="0" smtClean="0"/>
              <a:t>completa y parcial</a:t>
            </a:r>
            <a:r>
              <a:rPr lang="es-CL" dirty="0"/>
              <a:t>; </a:t>
            </a:r>
            <a:r>
              <a:rPr lang="es-CL" dirty="0" smtClean="0"/>
              <a:t>representantes </a:t>
            </a:r>
            <a:r>
              <a:rPr lang="es-CL" dirty="0"/>
              <a:t>de los Ayudantes que no </a:t>
            </a:r>
            <a:r>
              <a:rPr lang="es-CL" dirty="0" smtClean="0"/>
              <a:t>eran estudiantes; representantes </a:t>
            </a:r>
            <a:r>
              <a:rPr lang="es-CL" dirty="0"/>
              <a:t>de los estudiantes; dos representantes del Presidente de la República; los sucesores directos de los albaceas de don Federico Santa </a:t>
            </a:r>
            <a:r>
              <a:rPr lang="es-CL" dirty="0" smtClean="0"/>
              <a:t>María; </a:t>
            </a:r>
            <a:r>
              <a:rPr lang="es-CL" dirty="0"/>
              <a:t>el Presidente del Sindicato Profesional de Empleados </a:t>
            </a:r>
            <a:r>
              <a:rPr lang="es-CL" dirty="0" smtClean="0"/>
              <a:t>Particulares; </a:t>
            </a:r>
            <a:r>
              <a:rPr lang="es-CL" dirty="0"/>
              <a:t>y finalmente, el Presidente del Sindicato </a:t>
            </a:r>
            <a:r>
              <a:rPr lang="es-CL" dirty="0" smtClean="0"/>
              <a:t>Obrero. </a:t>
            </a:r>
            <a:endParaRPr lang="es-CL" dirty="0"/>
          </a:p>
        </p:txBody>
      </p:sp>
    </p:spTree>
    <p:extLst>
      <p:ext uri="{BB962C8B-B14F-4D97-AF65-F5344CB8AC3E}">
        <p14:creationId xmlns:p14="http://schemas.microsoft.com/office/powerpoint/2010/main" val="4038257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L" dirty="0"/>
              <a:t/>
            </a:r>
            <a:br>
              <a:rPr lang="es-CL" dirty="0"/>
            </a:br>
            <a:r>
              <a:rPr lang="es-CL" dirty="0"/>
              <a:t>Elección </a:t>
            </a:r>
            <a:r>
              <a:rPr lang="es-CL" dirty="0" smtClean="0"/>
              <a:t>Rector</a:t>
            </a:r>
            <a:br>
              <a:rPr lang="es-CL" dirty="0" smtClean="0"/>
            </a:br>
            <a:r>
              <a:rPr lang="es-CL" dirty="0" smtClean="0"/>
              <a:t>UTFSM 1968 2/2</a:t>
            </a:r>
            <a:endParaRPr lang="es-CL"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5952" y="2193925"/>
            <a:ext cx="3018234" cy="4024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Content Placeholder 4"/>
          <p:cNvSpPr>
            <a:spLocks noGrp="1"/>
          </p:cNvSpPr>
          <p:nvPr>
            <p:ph sz="half" idx="2"/>
          </p:nvPr>
        </p:nvSpPr>
        <p:spPr>
          <a:xfrm>
            <a:off x="4378817" y="2194559"/>
            <a:ext cx="7127383" cy="4024125"/>
          </a:xfrm>
        </p:spPr>
        <p:txBody>
          <a:bodyPr/>
          <a:lstStyle/>
          <a:p>
            <a:endParaRPr lang="es-CL" dirty="0"/>
          </a:p>
          <a:p>
            <a:pPr marL="0" indent="0">
              <a:buNone/>
            </a:pPr>
            <a:r>
              <a:rPr lang="es-CL" dirty="0"/>
              <a:t>Con el nuevo instrumento legal, en noviembre de 1968, se procedió a la elección del Rector de la Universidad. El Dr. </a:t>
            </a:r>
            <a:r>
              <a:rPr lang="es-CL" b="1" dirty="0"/>
              <a:t>Jaime Chiang Acosta</a:t>
            </a:r>
            <a:r>
              <a:rPr lang="es-CL" dirty="0"/>
              <a:t>, Ingeniero Civil Químico, ex alumno de la universidad y único candidato en este proceso, es elegido Rector, siendo el primero en acceder al cargo por sufragio universal de la Asamblea General. Jaime Chiang asume oficialmente como Rector el 6 de febrero de 1969 en sesión del Consejo Superior. </a:t>
            </a:r>
            <a:endParaRPr lang="es-CL" dirty="0"/>
          </a:p>
        </p:txBody>
      </p:sp>
    </p:spTree>
    <p:extLst>
      <p:ext uri="{BB962C8B-B14F-4D97-AF65-F5344CB8AC3E}">
        <p14:creationId xmlns:p14="http://schemas.microsoft.com/office/powerpoint/2010/main" val="143780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Elección Rector</a:t>
            </a:r>
            <a:br>
              <a:rPr lang="es-CL" dirty="0"/>
            </a:br>
            <a:r>
              <a:rPr lang="es-CL" dirty="0"/>
              <a:t>UTFSM </a:t>
            </a:r>
            <a:r>
              <a:rPr lang="es-CL" dirty="0" smtClean="0"/>
              <a:t>1972 </a:t>
            </a:r>
            <a:r>
              <a:rPr lang="es-CL" dirty="0"/>
              <a:t>1/2</a:t>
            </a:r>
          </a:p>
        </p:txBody>
      </p:sp>
      <p:sp>
        <p:nvSpPr>
          <p:cNvPr id="5" name="Content Placeholder 4"/>
          <p:cNvSpPr>
            <a:spLocks noGrp="1"/>
          </p:cNvSpPr>
          <p:nvPr>
            <p:ph idx="1"/>
          </p:nvPr>
        </p:nvSpPr>
        <p:spPr/>
        <p:txBody>
          <a:bodyPr>
            <a:normAutofit/>
          </a:bodyPr>
          <a:lstStyle/>
          <a:p>
            <a:r>
              <a:rPr lang="es-CL" dirty="0" smtClean="0"/>
              <a:t>Los Estatutos de la Universidad del año 1972, continuaba facultando a la Asamblea General la elección del Rector, pero en el nuevo documento, esta instancia estaba compuesta </a:t>
            </a:r>
            <a:r>
              <a:rPr lang="es-CL" b="1" dirty="0" smtClean="0"/>
              <a:t>“por </a:t>
            </a:r>
            <a:r>
              <a:rPr lang="es-CL" b="1" dirty="0"/>
              <a:t>todos los miembros de la Institución </a:t>
            </a:r>
            <a:r>
              <a:rPr lang="es-CL" dirty="0"/>
              <a:t>que gocen con derechos </a:t>
            </a:r>
            <a:r>
              <a:rPr lang="es-CL" dirty="0" smtClean="0"/>
              <a:t>políticos.” </a:t>
            </a:r>
            <a:endParaRPr lang="es-CL" dirty="0"/>
          </a:p>
          <a:p>
            <a:r>
              <a:rPr lang="es-CL" dirty="0" smtClean="0"/>
              <a:t>El estatuto </a:t>
            </a:r>
            <a:r>
              <a:rPr lang="es-CL" dirty="0"/>
              <a:t>declaraba como miembros de la institución a los </a:t>
            </a:r>
            <a:r>
              <a:rPr lang="es-CL" b="1" dirty="0"/>
              <a:t>funcionarios académicos, funcionarios para-académicos y estudiantes</a:t>
            </a:r>
            <a:r>
              <a:rPr lang="es-CL" dirty="0"/>
              <a:t>. La participación de estos tres estamentos </a:t>
            </a:r>
            <a:r>
              <a:rPr lang="es-CL" dirty="0" smtClean="0"/>
              <a:t>se </a:t>
            </a:r>
            <a:r>
              <a:rPr lang="es-CL" dirty="0"/>
              <a:t>encontraba ponderado por medio de determinados porcentajes de participación. </a:t>
            </a:r>
            <a:endParaRPr lang="es-CL" dirty="0" smtClean="0"/>
          </a:p>
          <a:p>
            <a:pPr marL="0" indent="0">
              <a:buNone/>
            </a:pPr>
            <a:endParaRPr lang="es-CL" sz="400" dirty="0" smtClean="0"/>
          </a:p>
          <a:p>
            <a:pPr marL="457200" lvl="1" indent="0">
              <a:buNone/>
            </a:pPr>
            <a:r>
              <a:rPr lang="es-CL" b="1" dirty="0" smtClean="0"/>
              <a:t>Académicos 		60 </a:t>
            </a:r>
            <a:r>
              <a:rPr lang="es-CL" b="1" dirty="0"/>
              <a:t>por ciento </a:t>
            </a:r>
            <a:r>
              <a:rPr lang="es-CL" dirty="0"/>
              <a:t/>
            </a:r>
            <a:br>
              <a:rPr lang="es-CL" dirty="0"/>
            </a:br>
            <a:r>
              <a:rPr lang="es-CL" b="1" dirty="0" smtClean="0"/>
              <a:t>Estudiantes 		30 </a:t>
            </a:r>
            <a:r>
              <a:rPr lang="es-CL" b="1" dirty="0"/>
              <a:t>por ciento </a:t>
            </a:r>
            <a:r>
              <a:rPr lang="es-CL" dirty="0"/>
              <a:t/>
            </a:r>
            <a:br>
              <a:rPr lang="es-CL" dirty="0"/>
            </a:br>
            <a:r>
              <a:rPr lang="es-CL" b="1" dirty="0" smtClean="0"/>
              <a:t>Para-académicos		10 </a:t>
            </a:r>
            <a:r>
              <a:rPr lang="es-CL" b="1" dirty="0"/>
              <a:t>por ciento </a:t>
            </a:r>
            <a:endParaRPr lang="es-CL" dirty="0"/>
          </a:p>
        </p:txBody>
      </p:sp>
    </p:spTree>
    <p:extLst>
      <p:ext uri="{BB962C8B-B14F-4D97-AF65-F5344CB8AC3E}">
        <p14:creationId xmlns:p14="http://schemas.microsoft.com/office/powerpoint/2010/main" val="272805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L" dirty="0"/>
              <a:t/>
            </a:r>
            <a:br>
              <a:rPr lang="es-CL" dirty="0"/>
            </a:br>
            <a:r>
              <a:rPr lang="es-CL" dirty="0"/>
              <a:t>Elección </a:t>
            </a:r>
            <a:r>
              <a:rPr lang="es-CL" dirty="0" smtClean="0"/>
              <a:t>Rector</a:t>
            </a:r>
            <a:br>
              <a:rPr lang="es-CL" dirty="0" smtClean="0"/>
            </a:br>
            <a:r>
              <a:rPr lang="es-CL" dirty="0" smtClean="0"/>
              <a:t>UTFSM 1972 2/2</a:t>
            </a:r>
            <a:endParaRPr lang="es-CL" dirty="0"/>
          </a:p>
        </p:txBody>
      </p:sp>
      <p:sp>
        <p:nvSpPr>
          <p:cNvPr id="5" name="Content Placeholder 4"/>
          <p:cNvSpPr>
            <a:spLocks noGrp="1"/>
          </p:cNvSpPr>
          <p:nvPr>
            <p:ph sz="half" idx="2"/>
          </p:nvPr>
        </p:nvSpPr>
        <p:spPr>
          <a:xfrm>
            <a:off x="4378817" y="2194559"/>
            <a:ext cx="7127383" cy="4024125"/>
          </a:xfrm>
        </p:spPr>
        <p:txBody>
          <a:bodyPr>
            <a:normAutofit fontScale="92500" lnSpcReduction="20000"/>
          </a:bodyPr>
          <a:lstStyle/>
          <a:p>
            <a:endParaRPr lang="es-CL" dirty="0"/>
          </a:p>
          <a:p>
            <a:pPr marL="0" indent="0">
              <a:lnSpc>
                <a:spcPct val="110000"/>
              </a:lnSpc>
              <a:buNone/>
            </a:pPr>
            <a:r>
              <a:rPr lang="es-CL" dirty="0" smtClean="0"/>
              <a:t>En </a:t>
            </a:r>
            <a:r>
              <a:rPr lang="es-CL" dirty="0"/>
              <a:t>las elecciones de Rector realizadas el 17 de noviembre de 1972, </a:t>
            </a:r>
            <a:r>
              <a:rPr lang="es-CL" b="1" dirty="0"/>
              <a:t>Domingo Santa María Santa Cruz</a:t>
            </a:r>
            <a:r>
              <a:rPr lang="es-CL" dirty="0"/>
              <a:t>, candidato Demócrata Cristiano, quien fue ministro de Estado y embajador de Chile en los Estados Unidos durante el gobierno de Eduardo Frei Montalva, se impuso a </a:t>
            </a:r>
            <a:r>
              <a:rPr lang="es-CL" b="1" dirty="0"/>
              <a:t>Walter Gaete Castro</a:t>
            </a:r>
            <a:r>
              <a:rPr lang="es-CL" dirty="0"/>
              <a:t>, candidato de los sectores de izquierda y progresistas de las universidad, Ingeniero Civil Químico y primer Doctor en Ingeniería en Latinoamérica graduado de la Escuela de Postgrado de la USM. En la elección, participaron más de tres mil personas entre estudiantes, académicos y para-académicos de los distintos campus y sedes de la universidad. </a:t>
            </a:r>
            <a:endParaRPr lang="es-CL"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07058" y="2193925"/>
            <a:ext cx="3018234" cy="40243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0023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L" dirty="0"/>
              <a:t/>
            </a:r>
            <a:br>
              <a:rPr lang="es-CL" dirty="0"/>
            </a:br>
            <a:r>
              <a:rPr lang="es-CL" dirty="0"/>
              <a:t>Elección Rector UAHC 2012 </a:t>
            </a:r>
            <a:endParaRPr lang="es-CL"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21031240">
            <a:off x="933043" y="2621478"/>
            <a:ext cx="3925114" cy="317028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p:cNvSpPr>
            <a:spLocks noGrp="1"/>
          </p:cNvSpPr>
          <p:nvPr>
            <p:ph sz="half" idx="2"/>
          </p:nvPr>
        </p:nvSpPr>
        <p:spPr>
          <a:xfrm>
            <a:off x="5679583" y="2194559"/>
            <a:ext cx="5826617" cy="4024125"/>
          </a:xfrm>
        </p:spPr>
        <p:txBody>
          <a:bodyPr>
            <a:normAutofit fontScale="92500"/>
          </a:bodyPr>
          <a:lstStyle/>
          <a:p>
            <a:pPr marL="0" indent="0">
              <a:buNone/>
            </a:pPr>
            <a:r>
              <a:rPr lang="es-CL" dirty="0"/>
              <a:t>En una consulta vinculante triestamental, cuyo resultado fue ratificado por el directorio de la universidad, en el año 2012, el antropólogo José Bengoa Cabello asumió como rector de la Universidad Academia de Humanismo Cristiano (UAHC), por un periodo de cuatro años</a:t>
            </a:r>
            <a:r>
              <a:rPr lang="es-CL" dirty="0" smtClean="0"/>
              <a:t>.</a:t>
            </a:r>
          </a:p>
          <a:p>
            <a:pPr marL="0" indent="0">
              <a:buNone/>
            </a:pPr>
            <a:endParaRPr lang="es-CL" dirty="0"/>
          </a:p>
          <a:p>
            <a:pPr marL="0" indent="0">
              <a:buNone/>
            </a:pPr>
            <a:r>
              <a:rPr lang="es-CL" dirty="0" smtClean="0"/>
              <a:t>José Bengoa: </a:t>
            </a:r>
            <a:r>
              <a:rPr lang="es-CL" i="1" dirty="0" smtClean="0"/>
              <a:t>“Es </a:t>
            </a:r>
            <a:r>
              <a:rPr lang="es-CL" i="1" dirty="0"/>
              <a:t>un paso más en el largo proceso histórico de salir de los ausentismos, de las oligarquías conservadoras, autoritarismos, discriminación e </a:t>
            </a:r>
            <a:r>
              <a:rPr lang="es-CL" i="1" dirty="0" smtClean="0"/>
              <a:t>intolerancia.” </a:t>
            </a:r>
            <a:endParaRPr lang="es-CL" i="1" dirty="0"/>
          </a:p>
          <a:p>
            <a:endParaRPr lang="es-CL" dirty="0"/>
          </a:p>
        </p:txBody>
      </p:sp>
    </p:spTree>
    <p:extLst>
      <p:ext uri="{BB962C8B-B14F-4D97-AF65-F5344CB8AC3E}">
        <p14:creationId xmlns:p14="http://schemas.microsoft.com/office/powerpoint/2010/main" val="174307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
            </a:r>
            <a:br>
              <a:rPr lang="es-CL" dirty="0"/>
            </a:br>
            <a:r>
              <a:rPr lang="es-CL" dirty="0"/>
              <a:t>Elección Rector UTFSM 1989</a:t>
            </a:r>
            <a:r>
              <a:rPr lang="es-CL" b="1" dirty="0"/>
              <a:t> </a:t>
            </a:r>
            <a:endParaRPr lang="es-CL"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5781" y="2380080"/>
            <a:ext cx="2720310" cy="36530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Content Placeholder 3"/>
          <p:cNvSpPr>
            <a:spLocks noGrp="1"/>
          </p:cNvSpPr>
          <p:nvPr>
            <p:ph sz="half" idx="2"/>
          </p:nvPr>
        </p:nvSpPr>
        <p:spPr>
          <a:xfrm>
            <a:off x="3992451" y="2194559"/>
            <a:ext cx="7513749" cy="4347909"/>
          </a:xfrm>
        </p:spPr>
        <p:txBody>
          <a:bodyPr>
            <a:normAutofit fontScale="70000" lnSpcReduction="20000"/>
          </a:bodyPr>
          <a:lstStyle/>
          <a:p>
            <a:pPr marL="0" indent="0">
              <a:lnSpc>
                <a:spcPct val="120000"/>
              </a:lnSpc>
              <a:buNone/>
            </a:pPr>
            <a:r>
              <a:rPr lang="es-CL" dirty="0"/>
              <a:t>C</a:t>
            </a:r>
            <a:r>
              <a:rPr lang="es-CL" dirty="0" smtClean="0"/>
              <a:t>onforme </a:t>
            </a:r>
            <a:r>
              <a:rPr lang="es-CL" dirty="0"/>
              <a:t>a los estatutos del año 1987, </a:t>
            </a:r>
            <a:r>
              <a:rPr lang="es-CL" dirty="0" smtClean="0"/>
              <a:t>la facultad de escoger al Rector de la universidad, era de </a:t>
            </a:r>
            <a:r>
              <a:rPr lang="es-CL" dirty="0"/>
              <a:t>la Junta Directiva. </a:t>
            </a:r>
            <a:r>
              <a:rPr lang="es-CL" dirty="0" smtClean="0"/>
              <a:t>Los </a:t>
            </a:r>
            <a:r>
              <a:rPr lang="es-CL" dirty="0"/>
              <a:t>académicos de la universidad, que para el proceso de elección de rector no tenían derecho a voto, realizaron una consulta cuyos resultados fueron presentados a la Junta Directiva. </a:t>
            </a:r>
            <a:r>
              <a:rPr lang="es-CL" dirty="0" smtClean="0"/>
              <a:t>En </a:t>
            </a:r>
            <a:r>
              <a:rPr lang="es-CL" dirty="0"/>
              <a:t>la consulta realizada por los académicos</a:t>
            </a:r>
            <a:r>
              <a:rPr lang="es-CL" dirty="0" smtClean="0"/>
              <a:t>, quien obtuvo primera mayoría de los votos fue </a:t>
            </a:r>
            <a:r>
              <a:rPr lang="es-CL" dirty="0"/>
              <a:t>Gustavo </a:t>
            </a:r>
            <a:r>
              <a:rPr lang="es-CL" dirty="0" smtClean="0"/>
              <a:t>Chiang. La </a:t>
            </a:r>
            <a:r>
              <a:rPr lang="es-CL" dirty="0"/>
              <a:t>Junta Directiva, en su sesión del 28 de septiembre de 1989, ratificó el nombramiento del Rector electo Gustavo Chiang Acosta, quien en una breve ceremonia realizada el 26 de octubre de 1989 asumió el cargo</a:t>
            </a:r>
            <a:r>
              <a:rPr lang="es-CL" dirty="0" smtClean="0"/>
              <a:t>.</a:t>
            </a:r>
          </a:p>
          <a:p>
            <a:pPr marL="0" indent="0">
              <a:lnSpc>
                <a:spcPct val="120000"/>
              </a:lnSpc>
              <a:buNone/>
            </a:pPr>
            <a:r>
              <a:rPr lang="es-CL" dirty="0" smtClean="0"/>
              <a:t> </a:t>
            </a:r>
          </a:p>
          <a:p>
            <a:pPr marL="0" indent="0">
              <a:lnSpc>
                <a:spcPct val="120000"/>
              </a:lnSpc>
              <a:buNone/>
            </a:pPr>
            <a:r>
              <a:rPr lang="es-CL" i="1" dirty="0" smtClean="0"/>
              <a:t>“</a:t>
            </a:r>
            <a:r>
              <a:rPr lang="es-CL" i="1" dirty="0"/>
              <a:t>Nosotros estamos dando nuestra opinión, la que puede ser o no tomada en cuenta por la Junta Directiva. Se trata de un voto de confianza y creemos que van a considerar nuestra opinión</a:t>
            </a:r>
            <a:r>
              <a:rPr lang="es-CL" i="1" dirty="0" smtClean="0"/>
              <a:t>.”</a:t>
            </a:r>
          </a:p>
          <a:p>
            <a:pPr marL="0" indent="0" algn="r">
              <a:lnSpc>
                <a:spcPct val="120000"/>
              </a:lnSpc>
              <a:buNone/>
            </a:pPr>
            <a:r>
              <a:rPr lang="es-CL" dirty="0" smtClean="0"/>
              <a:t>Nelson Leiva</a:t>
            </a:r>
            <a:r>
              <a:rPr lang="es-CL" dirty="0"/>
              <a:t/>
            </a:r>
            <a:br>
              <a:rPr lang="es-CL" dirty="0"/>
            </a:br>
            <a:r>
              <a:rPr lang="es-CL" dirty="0" smtClean="0"/>
              <a:t>Presidente de la Asociación Gremial de Académicos</a:t>
            </a:r>
            <a:br>
              <a:rPr lang="es-CL" dirty="0" smtClean="0"/>
            </a:br>
            <a:r>
              <a:rPr lang="es-CL" dirty="0" smtClean="0"/>
              <a:t>La Estrella de Valparaíso, 25 de septiembre de 1989</a:t>
            </a:r>
          </a:p>
        </p:txBody>
      </p:sp>
    </p:spTree>
    <p:extLst>
      <p:ext uri="{BB962C8B-B14F-4D97-AF65-F5344CB8AC3E}">
        <p14:creationId xmlns:p14="http://schemas.microsoft.com/office/powerpoint/2010/main" val="3806790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
            </a:r>
            <a:br>
              <a:rPr lang="es-CL" dirty="0" smtClean="0"/>
            </a:br>
            <a:r>
              <a:rPr lang="es-CL" dirty="0" smtClean="0"/>
              <a:t>Propuesta</a:t>
            </a:r>
            <a:endParaRPr lang="es-CL" dirty="0"/>
          </a:p>
        </p:txBody>
      </p:sp>
      <p:sp>
        <p:nvSpPr>
          <p:cNvPr id="5" name="Content Placeholder 4"/>
          <p:cNvSpPr>
            <a:spLocks noGrp="1"/>
          </p:cNvSpPr>
          <p:nvPr>
            <p:ph idx="1"/>
          </p:nvPr>
        </p:nvSpPr>
        <p:spPr/>
        <p:txBody>
          <a:bodyPr/>
          <a:lstStyle/>
          <a:p>
            <a:pPr marL="0" indent="0" algn="ctr">
              <a:buNone/>
            </a:pPr>
            <a:endParaRPr lang="es-CL" dirty="0" smtClean="0"/>
          </a:p>
          <a:p>
            <a:pPr marL="0" indent="0" algn="ctr">
              <a:buNone/>
            </a:pPr>
            <a:r>
              <a:rPr lang="es-CL" dirty="0" smtClean="0"/>
              <a:t>Generar </a:t>
            </a:r>
            <a:r>
              <a:rPr lang="es-CL" dirty="0"/>
              <a:t>antes de la fecha de votación de los académicos, y por medio de un compromiso previo con el Claustro Pleno de la universidad, una consulta triestamental en la que participen todos los miembros de la comunidad universitaria, y cuyo resultado final sea obtenido a partir de una determinada ponderación de los votos por estamento a definir en futuras discusiones. El resultado de esta consulta, deberá ser más tarde ratificada por el mismo Claustro Pleno, y en caso de haber segunda vuelta, se debe repetir este mismo proceso. </a:t>
            </a:r>
            <a:endParaRPr lang="es-CL" dirty="0"/>
          </a:p>
        </p:txBody>
      </p:sp>
    </p:spTree>
    <p:extLst>
      <p:ext uri="{BB962C8B-B14F-4D97-AF65-F5344CB8AC3E}">
        <p14:creationId xmlns:p14="http://schemas.microsoft.com/office/powerpoint/2010/main" val="61417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Calendario</a:t>
            </a:r>
            <a:endParaRPr lang="es-CL" dirty="0"/>
          </a:p>
        </p:txBody>
      </p:sp>
      <p:sp>
        <p:nvSpPr>
          <p:cNvPr id="3" name="Content Placeholder 2"/>
          <p:cNvSpPr>
            <a:spLocks noGrp="1"/>
          </p:cNvSpPr>
          <p:nvPr>
            <p:ph idx="1"/>
          </p:nvPr>
        </p:nvSpPr>
        <p:spPr/>
        <p:txBody>
          <a:bodyPr>
            <a:normAutofit/>
          </a:bodyPr>
          <a:lstStyle/>
          <a:p>
            <a:r>
              <a:rPr lang="es-CL" b="1" dirty="0"/>
              <a:t>Lunes 7 de </a:t>
            </a:r>
            <a:r>
              <a:rPr lang="es-CL" b="1" dirty="0" smtClean="0"/>
              <a:t>julio </a:t>
            </a:r>
            <a:r>
              <a:rPr lang="es-CL" dirty="0" smtClean="0"/>
              <a:t>- Plazo </a:t>
            </a:r>
            <a:r>
              <a:rPr lang="es-CL" dirty="0"/>
              <a:t>límite para presentación de nómina de </a:t>
            </a:r>
            <a:r>
              <a:rPr lang="es-CL" dirty="0" smtClean="0"/>
              <a:t>candidatos</a:t>
            </a:r>
            <a:endParaRPr lang="es-CL" dirty="0"/>
          </a:p>
          <a:p>
            <a:endParaRPr lang="es-CL" dirty="0"/>
          </a:p>
          <a:p>
            <a:r>
              <a:rPr lang="es-CL" b="1" dirty="0"/>
              <a:t>Jueves 21 de </a:t>
            </a:r>
            <a:r>
              <a:rPr lang="es-CL" b="1" dirty="0" smtClean="0"/>
              <a:t>agosto </a:t>
            </a:r>
            <a:r>
              <a:rPr lang="es-CL" dirty="0" smtClean="0"/>
              <a:t>- Primera </a:t>
            </a:r>
            <a:r>
              <a:rPr lang="es-CL" dirty="0"/>
              <a:t>vuelta de la </a:t>
            </a:r>
            <a:r>
              <a:rPr lang="es-CL" dirty="0" smtClean="0"/>
              <a:t>votación</a:t>
            </a:r>
            <a:endParaRPr lang="es-CL" dirty="0"/>
          </a:p>
          <a:p>
            <a:endParaRPr lang="es-CL" dirty="0"/>
          </a:p>
          <a:p>
            <a:r>
              <a:rPr lang="es-CL" b="1" dirty="0"/>
              <a:t>Miércoles 3 de </a:t>
            </a:r>
            <a:r>
              <a:rPr lang="es-CL" b="1" dirty="0" smtClean="0"/>
              <a:t>septiembre </a:t>
            </a:r>
            <a:r>
              <a:rPr lang="es-CL" dirty="0" smtClean="0"/>
              <a:t>- Segunda </a:t>
            </a:r>
            <a:r>
              <a:rPr lang="es-CL" dirty="0"/>
              <a:t>vuelta de la </a:t>
            </a:r>
            <a:r>
              <a:rPr lang="es-CL" dirty="0" smtClean="0"/>
              <a:t>votación</a:t>
            </a:r>
            <a:endParaRPr lang="es-CL" dirty="0"/>
          </a:p>
          <a:p>
            <a:endParaRPr lang="es-CL" dirty="0"/>
          </a:p>
          <a:p>
            <a:r>
              <a:rPr lang="es-CL" b="1" dirty="0"/>
              <a:t>Miércoles 1 de </a:t>
            </a:r>
            <a:r>
              <a:rPr lang="es-CL" b="1" dirty="0" smtClean="0"/>
              <a:t>octubre </a:t>
            </a:r>
            <a:r>
              <a:rPr lang="es-CL" dirty="0" smtClean="0"/>
              <a:t>- Asume </a:t>
            </a:r>
            <a:r>
              <a:rPr lang="es-CL" dirty="0"/>
              <a:t>nuevo </a:t>
            </a:r>
            <a:r>
              <a:rPr lang="es-CL" dirty="0" smtClean="0"/>
              <a:t>Rector</a:t>
            </a:r>
            <a:endParaRPr lang="es-CL" dirty="0"/>
          </a:p>
        </p:txBody>
      </p:sp>
    </p:spTree>
    <p:extLst>
      <p:ext uri="{BB962C8B-B14F-4D97-AF65-F5344CB8AC3E}">
        <p14:creationId xmlns:p14="http://schemas.microsoft.com/office/powerpoint/2010/main" val="2993767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 general</a:t>
            </a:r>
            <a:endParaRPr lang="es-CL" dirty="0"/>
          </a:p>
        </p:txBody>
      </p:sp>
      <p:sp>
        <p:nvSpPr>
          <p:cNvPr id="3" name="Content Placeholder 2"/>
          <p:cNvSpPr>
            <a:spLocks noGrp="1"/>
          </p:cNvSpPr>
          <p:nvPr>
            <p:ph idx="1"/>
          </p:nvPr>
        </p:nvSpPr>
        <p:spPr/>
        <p:txBody>
          <a:bodyPr/>
          <a:lstStyle/>
          <a:p>
            <a:pPr marL="0" indent="0">
              <a:buNone/>
            </a:pPr>
            <a:endParaRPr lang="es-CL" dirty="0"/>
          </a:p>
          <a:p>
            <a:pPr marL="0" indent="0" algn="ctr">
              <a:lnSpc>
                <a:spcPct val="100000"/>
              </a:lnSpc>
              <a:buNone/>
            </a:pPr>
            <a:r>
              <a:rPr lang="es-CL" dirty="0" smtClean="0"/>
              <a:t>Avanzar </a:t>
            </a:r>
            <a:r>
              <a:rPr lang="es-CL" dirty="0"/>
              <a:t>en la implementación de un modelo organizacional, que incluya la participación en el gobierno universitario de la UTFSM a estudiantes y funcionarios, permitiéndoles tener voz y voto al interior de los órganos colegiados que rigen a la universidad e incidencia en la elección de autoridades universitarias, generando de esta forma, una comunidad universitaria más participativa y comprometida con la institución. </a:t>
            </a:r>
          </a:p>
          <a:p>
            <a:endParaRPr lang="es-CL" dirty="0"/>
          </a:p>
        </p:txBody>
      </p:sp>
    </p:spTree>
    <p:extLst>
      <p:ext uri="{BB962C8B-B14F-4D97-AF65-F5344CB8AC3E}">
        <p14:creationId xmlns:p14="http://schemas.microsoft.com/office/powerpoint/2010/main" val="2636976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Objetivos específicos</a:t>
            </a:r>
            <a:endParaRPr lang="es-CL" dirty="0"/>
          </a:p>
        </p:txBody>
      </p:sp>
      <p:sp>
        <p:nvSpPr>
          <p:cNvPr id="3" name="Content Placeholder 2"/>
          <p:cNvSpPr>
            <a:spLocks noGrp="1"/>
          </p:cNvSpPr>
          <p:nvPr>
            <p:ph idx="1"/>
          </p:nvPr>
        </p:nvSpPr>
        <p:spPr/>
        <p:txBody>
          <a:bodyPr/>
          <a:lstStyle/>
          <a:p>
            <a:pPr marL="0" indent="0">
              <a:buNone/>
            </a:pPr>
            <a:endParaRPr lang="es-CL" dirty="0" smtClean="0"/>
          </a:p>
          <a:p>
            <a:pPr>
              <a:lnSpc>
                <a:spcPct val="100000"/>
              </a:lnSpc>
            </a:pPr>
            <a:r>
              <a:rPr lang="es-CL" dirty="0" smtClean="0"/>
              <a:t>Presentar </a:t>
            </a:r>
            <a:r>
              <a:rPr lang="es-CL" dirty="0"/>
              <a:t>una propuesta de acción a la comunidad universitaria, que a pesar de las limitantes legales, permita la participación directa de trabajadores y estudiantes en la elección del Rector.</a:t>
            </a:r>
          </a:p>
          <a:p>
            <a:pPr>
              <a:lnSpc>
                <a:spcPct val="100000"/>
              </a:lnSpc>
            </a:pPr>
            <a:r>
              <a:rPr lang="es-CL" dirty="0"/>
              <a:t>Generar las bases y presentar los antecedentes necesarios para la discusión en torno a la democratización del modelo de gobierno de la UTFSM.</a:t>
            </a:r>
          </a:p>
          <a:p>
            <a:pPr>
              <a:lnSpc>
                <a:spcPct val="100000"/>
              </a:lnSpc>
            </a:pPr>
            <a:r>
              <a:rPr lang="es-CL" dirty="0"/>
              <a:t>Trabajar desde los espacios locales la demanda de la democratización de los gobiernos universitarios impulsada por el movimiento estudiantil.</a:t>
            </a:r>
          </a:p>
        </p:txBody>
      </p:sp>
    </p:spTree>
    <p:extLst>
      <p:ext uri="{BB962C8B-B14F-4D97-AF65-F5344CB8AC3E}">
        <p14:creationId xmlns:p14="http://schemas.microsoft.com/office/powerpoint/2010/main" val="3942582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¿Qué es un Gobierno Universitario </a:t>
            </a:r>
            <a:r>
              <a:rPr lang="es-CL" dirty="0" smtClean="0"/>
              <a:t>Triestamental?</a:t>
            </a:r>
            <a:endParaRPr lang="es-CL" dirty="0"/>
          </a:p>
        </p:txBody>
      </p:sp>
      <p:sp>
        <p:nvSpPr>
          <p:cNvPr id="3" name="Content Placeholder 2"/>
          <p:cNvSpPr>
            <a:spLocks noGrp="1"/>
          </p:cNvSpPr>
          <p:nvPr>
            <p:ph idx="1"/>
          </p:nvPr>
        </p:nvSpPr>
        <p:spPr/>
        <p:txBody>
          <a:bodyPr/>
          <a:lstStyle/>
          <a:p>
            <a:pPr>
              <a:lnSpc>
                <a:spcPct val="100000"/>
              </a:lnSpc>
            </a:pPr>
            <a:r>
              <a:rPr lang="es-CL" dirty="0" smtClean="0"/>
              <a:t>Estructura de </a:t>
            </a:r>
            <a:r>
              <a:rPr lang="es-CL" dirty="0"/>
              <a:t>gobierno </a:t>
            </a:r>
            <a:r>
              <a:rPr lang="es-CL" dirty="0" smtClean="0"/>
              <a:t>de </a:t>
            </a:r>
            <a:r>
              <a:rPr lang="es-CL" dirty="0"/>
              <a:t>las </a:t>
            </a:r>
            <a:r>
              <a:rPr lang="es-CL" dirty="0" smtClean="0"/>
              <a:t>universidades compartido </a:t>
            </a:r>
            <a:r>
              <a:rPr lang="es-CL" dirty="0"/>
              <a:t>por parte de los diferentes estamentos que componen la comunidad </a:t>
            </a:r>
            <a:r>
              <a:rPr lang="es-CL" dirty="0" smtClean="0"/>
              <a:t>universitaria.</a:t>
            </a:r>
          </a:p>
          <a:p>
            <a:pPr>
              <a:lnSpc>
                <a:spcPct val="100000"/>
              </a:lnSpc>
            </a:pPr>
            <a:r>
              <a:rPr lang="es-CL" dirty="0" smtClean="0"/>
              <a:t>Modelo organizacional de la institución donde </a:t>
            </a:r>
            <a:r>
              <a:rPr lang="es-CL" dirty="0"/>
              <a:t>se considera la participación con derecho a voz y voto de académicos, funcionarios y estudiantes, en la elección de autoridades universitarias y en la toma de decisiones al interior de los distintos organismos colegiados.</a:t>
            </a:r>
          </a:p>
          <a:p>
            <a:pPr>
              <a:lnSpc>
                <a:spcPct val="100000"/>
              </a:lnSpc>
            </a:pPr>
            <a:r>
              <a:rPr lang="es-CL" dirty="0"/>
              <a:t>El cogobierno nace a partir de la necesidad y el interés por parte de las comunidades universitarias de que la opinión de cada uno de sus miembros sea considerada en la construcción del proyecto educativo </a:t>
            </a:r>
            <a:r>
              <a:rPr lang="es-CL" dirty="0" smtClean="0"/>
              <a:t>de </a:t>
            </a:r>
            <a:r>
              <a:rPr lang="es-CL" dirty="0"/>
              <a:t>las instituciones de la cual forman parte.</a:t>
            </a:r>
          </a:p>
        </p:txBody>
      </p:sp>
    </p:spTree>
    <p:extLst>
      <p:ext uri="{BB962C8B-B14F-4D97-AF65-F5344CB8AC3E}">
        <p14:creationId xmlns:p14="http://schemas.microsoft.com/office/powerpoint/2010/main" val="408300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Las demandas </a:t>
            </a:r>
            <a:r>
              <a:rPr lang="es-CL" dirty="0" smtClean="0"/>
              <a:t>del</a:t>
            </a:r>
            <a:br>
              <a:rPr lang="es-CL" dirty="0" smtClean="0"/>
            </a:br>
            <a:r>
              <a:rPr lang="es-CL" dirty="0" smtClean="0"/>
              <a:t>Movimiento </a:t>
            </a:r>
            <a:r>
              <a:rPr lang="es-CL" dirty="0"/>
              <a:t>Estudiantil</a:t>
            </a:r>
          </a:p>
        </p:txBody>
      </p:sp>
      <p:sp>
        <p:nvSpPr>
          <p:cNvPr id="3" name="Content Placeholder 2"/>
          <p:cNvSpPr>
            <a:spLocks noGrp="1"/>
          </p:cNvSpPr>
          <p:nvPr>
            <p:ph idx="1"/>
          </p:nvPr>
        </p:nvSpPr>
        <p:spPr/>
        <p:txBody>
          <a:bodyPr/>
          <a:lstStyle/>
          <a:p>
            <a:pPr>
              <a:lnSpc>
                <a:spcPct val="100000"/>
              </a:lnSpc>
            </a:pPr>
            <a:endParaRPr lang="es-CL" dirty="0" smtClean="0"/>
          </a:p>
          <a:p>
            <a:pPr>
              <a:lnSpc>
                <a:spcPct val="100000"/>
              </a:lnSpc>
            </a:pPr>
            <a:r>
              <a:rPr lang="es-CL" dirty="0" smtClean="0"/>
              <a:t>Democratización </a:t>
            </a:r>
            <a:r>
              <a:rPr lang="es-CL" dirty="0"/>
              <a:t>de los gobiernos universitarios, eliminando el carácter monoestamental, y en algunos casos hasta autoritario, que tienen los gobiernos universitarios hoy en día</a:t>
            </a:r>
            <a:r>
              <a:rPr lang="es-CL" dirty="0" smtClean="0"/>
              <a:t>.</a:t>
            </a:r>
          </a:p>
          <a:p>
            <a:pPr>
              <a:lnSpc>
                <a:spcPct val="100000"/>
              </a:lnSpc>
            </a:pPr>
            <a:r>
              <a:rPr lang="es-CL" dirty="0" smtClean="0"/>
              <a:t>Derogar </a:t>
            </a:r>
            <a:r>
              <a:rPr lang="es-CL" dirty="0"/>
              <a:t>el </a:t>
            </a:r>
            <a:r>
              <a:rPr lang="es-CL" dirty="0" smtClean="0"/>
              <a:t>DFL 2, </a:t>
            </a:r>
            <a:r>
              <a:rPr lang="es-CL" dirty="0"/>
              <a:t>que impide la participación de estudiantes y funcionarios no académicos en los gobiernos </a:t>
            </a:r>
            <a:r>
              <a:rPr lang="es-CL" dirty="0" smtClean="0"/>
              <a:t>universitarios. </a:t>
            </a:r>
          </a:p>
          <a:p>
            <a:pPr>
              <a:lnSpc>
                <a:spcPct val="100000"/>
              </a:lnSpc>
            </a:pPr>
            <a:r>
              <a:rPr lang="es-CL" dirty="0" smtClean="0"/>
              <a:t>Legislación </a:t>
            </a:r>
            <a:r>
              <a:rPr lang="es-CL" dirty="0"/>
              <a:t>en positivo, que asegure que las universidades consideren a los distintos estamentos dentro de su forma de gobierno.</a:t>
            </a:r>
          </a:p>
        </p:txBody>
      </p:sp>
    </p:spTree>
    <p:extLst>
      <p:ext uri="{BB962C8B-B14F-4D97-AF65-F5344CB8AC3E}">
        <p14:creationId xmlns:p14="http://schemas.microsoft.com/office/powerpoint/2010/main" val="4208003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DFL 2 </a:t>
            </a:r>
            <a:r>
              <a:rPr lang="es-CL" dirty="0" smtClean="0"/>
              <a:t>2010</a:t>
            </a:r>
            <a:br>
              <a:rPr lang="es-CL" dirty="0" smtClean="0"/>
            </a:br>
            <a:r>
              <a:rPr lang="es-CL" dirty="0" smtClean="0"/>
              <a:t>Ministerio </a:t>
            </a:r>
            <a:r>
              <a:rPr lang="es-CL" dirty="0"/>
              <a:t>de Educación</a:t>
            </a:r>
          </a:p>
        </p:txBody>
      </p:sp>
      <p:sp>
        <p:nvSpPr>
          <p:cNvPr id="3" name="Content Placeholder 2"/>
          <p:cNvSpPr>
            <a:spLocks noGrp="1"/>
          </p:cNvSpPr>
          <p:nvPr>
            <p:ph idx="1"/>
          </p:nvPr>
        </p:nvSpPr>
        <p:spPr/>
        <p:txBody>
          <a:bodyPr/>
          <a:lstStyle/>
          <a:p>
            <a:pPr marL="0" indent="0">
              <a:buNone/>
            </a:pPr>
            <a:endParaRPr lang="es-CL" dirty="0" smtClean="0"/>
          </a:p>
          <a:p>
            <a:pPr marL="0" indent="0">
              <a:buNone/>
            </a:pPr>
            <a:r>
              <a:rPr lang="es-CL" dirty="0" smtClean="0"/>
              <a:t>Art</a:t>
            </a:r>
            <a:r>
              <a:rPr lang="es-CL" dirty="0"/>
              <a:t>. 56 – </a:t>
            </a:r>
            <a:r>
              <a:rPr lang="es-CL" b="1" dirty="0"/>
              <a:t>Los estatutos de las universidades </a:t>
            </a:r>
            <a:r>
              <a:rPr lang="es-CL" dirty="0"/>
              <a:t>deberán contemplar en todo caso, lo siguiente:</a:t>
            </a:r>
          </a:p>
          <a:p>
            <a:pPr marL="0" indent="0">
              <a:buNone/>
            </a:pPr>
            <a:r>
              <a:rPr lang="es-CL" dirty="0"/>
              <a:t>e) Disposiciones que establezcan la estructura de la entidad, quiénes la integrarán, sus atribuciones y duración de los respectivos cargos. La forma de gobierno de la nueva entidad </a:t>
            </a:r>
            <a:r>
              <a:rPr lang="es-CL" b="1" dirty="0"/>
              <a:t>deberá excluir la participación con derecho a voto de los alumnos y de los funcionarios administrativos</a:t>
            </a:r>
            <a:r>
              <a:rPr lang="es-CL" dirty="0"/>
              <a:t>, tanto en los órganos encargados de la gestión y dirección de ella, como en la elección de las autoridades unipersonales o colegiadas;</a:t>
            </a:r>
          </a:p>
        </p:txBody>
      </p:sp>
    </p:spTree>
    <p:extLst>
      <p:ext uri="{BB962C8B-B14F-4D97-AF65-F5344CB8AC3E}">
        <p14:creationId xmlns:p14="http://schemas.microsoft.com/office/powerpoint/2010/main" val="398935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L" dirty="0"/>
              <a:t/>
            </a:r>
            <a:br>
              <a:rPr lang="es-CL" dirty="0"/>
            </a:br>
            <a:r>
              <a:rPr lang="es-CL" dirty="0"/>
              <a:t>¿Esta ley regula </a:t>
            </a:r>
            <a:r>
              <a:rPr lang="es-CL" dirty="0" smtClean="0"/>
              <a:t>a</a:t>
            </a:r>
            <a:br>
              <a:rPr lang="es-CL" dirty="0" smtClean="0"/>
            </a:br>
            <a:r>
              <a:rPr lang="es-CL" dirty="0" smtClean="0"/>
              <a:t>todas </a:t>
            </a:r>
            <a:r>
              <a:rPr lang="es-CL" dirty="0"/>
              <a:t>las universidades? </a:t>
            </a:r>
            <a:endParaRPr lang="es-CL" dirty="0"/>
          </a:p>
        </p:txBody>
      </p:sp>
      <p:sp>
        <p:nvSpPr>
          <p:cNvPr id="3" name="Content Placeholder 2"/>
          <p:cNvSpPr>
            <a:spLocks noGrp="1"/>
          </p:cNvSpPr>
          <p:nvPr>
            <p:ph idx="1"/>
          </p:nvPr>
        </p:nvSpPr>
        <p:spPr/>
        <p:txBody>
          <a:bodyPr>
            <a:normAutofit fontScale="92500" lnSpcReduction="10000"/>
          </a:bodyPr>
          <a:lstStyle/>
          <a:p>
            <a:pPr>
              <a:lnSpc>
                <a:spcPct val="110000"/>
              </a:lnSpc>
            </a:pPr>
            <a:r>
              <a:rPr lang="es-CL" dirty="0" smtClean="0"/>
              <a:t>El artículo 55 del párrafo “Del </a:t>
            </a:r>
            <a:r>
              <a:rPr lang="es-CL" dirty="0"/>
              <a:t>Reconocimiento Oficial de las </a:t>
            </a:r>
            <a:r>
              <a:rPr lang="es-CL" dirty="0" smtClean="0"/>
              <a:t>universidades”, establece </a:t>
            </a:r>
            <a:r>
              <a:rPr lang="es-CL" dirty="0"/>
              <a:t>el procedimiento que deben seguir para su constitución “las universidades que </a:t>
            </a:r>
            <a:r>
              <a:rPr lang="es-CL" b="1" dirty="0"/>
              <a:t>no sean creadas por ley</a:t>
            </a:r>
            <a:r>
              <a:rPr lang="es-CL" dirty="0"/>
              <a:t>”. La UTFSM es una institución creada </a:t>
            </a:r>
            <a:r>
              <a:rPr lang="es-CL" dirty="0" smtClean="0"/>
              <a:t>por </a:t>
            </a:r>
            <a:r>
              <a:rPr lang="es-CL" dirty="0"/>
              <a:t>medio del Decreto Supremo N° 996 del Ministerio de </a:t>
            </a:r>
            <a:r>
              <a:rPr lang="es-CL" dirty="0" smtClean="0"/>
              <a:t>Justicia el 27 de abril de 1926. </a:t>
            </a:r>
            <a:endParaRPr lang="es-CL" dirty="0"/>
          </a:p>
          <a:p>
            <a:pPr>
              <a:lnSpc>
                <a:spcPct val="110000"/>
              </a:lnSpc>
            </a:pPr>
            <a:r>
              <a:rPr lang="es-CL" dirty="0" smtClean="0"/>
              <a:t>El </a:t>
            </a:r>
            <a:r>
              <a:rPr lang="es-CL" dirty="0"/>
              <a:t>resto de las normas </a:t>
            </a:r>
            <a:r>
              <a:rPr lang="es-CL" dirty="0" smtClean="0"/>
              <a:t>del párrafo regulan </a:t>
            </a:r>
            <a:r>
              <a:rPr lang="es-CL" dirty="0"/>
              <a:t>diferentes aspectos relacionados con estas </a:t>
            </a:r>
            <a:r>
              <a:rPr lang="es-CL" b="1" dirty="0"/>
              <a:t>“nuevas universidades” </a:t>
            </a:r>
            <a:r>
              <a:rPr lang="es-CL" dirty="0"/>
              <a:t>según se declara en los artículos 61 y </a:t>
            </a:r>
            <a:r>
              <a:rPr lang="es-CL" dirty="0" smtClean="0"/>
              <a:t>63 de </a:t>
            </a:r>
            <a:r>
              <a:rPr lang="es-CL" dirty="0"/>
              <a:t>dicho DFL, e incluso la propia letra e) expresa que la forma de gobierno </a:t>
            </a:r>
            <a:r>
              <a:rPr lang="es-CL" b="1" dirty="0"/>
              <a:t>“de la nueva entidad” </a:t>
            </a:r>
            <a:r>
              <a:rPr lang="es-CL" dirty="0"/>
              <a:t>debe ceñirse a lo que indica. </a:t>
            </a:r>
          </a:p>
          <a:p>
            <a:pPr>
              <a:lnSpc>
                <a:spcPct val="110000"/>
              </a:lnSpc>
            </a:pPr>
            <a:r>
              <a:rPr lang="es-CL" dirty="0"/>
              <a:t>Bajo esa misma ley y lo dispuesto en el Título V sobre </a:t>
            </a:r>
            <a:r>
              <a:rPr lang="es-CL" dirty="0" smtClean="0"/>
              <a:t>“Normas finales”, </a:t>
            </a:r>
            <a:r>
              <a:rPr lang="es-CL" dirty="0"/>
              <a:t>el artículo 109 contempla que </a:t>
            </a:r>
            <a:r>
              <a:rPr lang="es-CL" b="1" dirty="0"/>
              <a:t>“Las universidades existentes al 31 de diciembre de 1980 y las universidades e institutos profesionales que derivaron de ellas, mantendrán su carácter de tales y conservarán su plena autonomía</a:t>
            </a:r>
            <a:r>
              <a:rPr lang="es-CL" b="1" dirty="0" smtClean="0"/>
              <a:t>.”</a:t>
            </a:r>
            <a:endParaRPr lang="es-CL" dirty="0"/>
          </a:p>
        </p:txBody>
      </p:sp>
    </p:spTree>
    <p:extLst>
      <p:ext uri="{BB962C8B-B14F-4D97-AF65-F5344CB8AC3E}">
        <p14:creationId xmlns:p14="http://schemas.microsoft.com/office/powerpoint/2010/main" val="195397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a:t/>
            </a:r>
            <a:br>
              <a:rPr lang="es-CL" dirty="0"/>
            </a:br>
            <a:r>
              <a:rPr lang="es-CL" dirty="0"/>
              <a:t>Estatutos </a:t>
            </a:r>
            <a:r>
              <a:rPr lang="es-CL" dirty="0" smtClean="0"/>
              <a:t>UTFSM 1/2 </a:t>
            </a:r>
            <a:endParaRPr lang="es-CL" dirty="0"/>
          </a:p>
        </p:txBody>
      </p:sp>
      <p:sp>
        <p:nvSpPr>
          <p:cNvPr id="3" name="Content Placeholder 2"/>
          <p:cNvSpPr>
            <a:spLocks noGrp="1"/>
          </p:cNvSpPr>
          <p:nvPr>
            <p:ph idx="1"/>
          </p:nvPr>
        </p:nvSpPr>
        <p:spPr/>
        <p:txBody>
          <a:bodyPr>
            <a:normAutofit/>
          </a:bodyPr>
          <a:lstStyle/>
          <a:p>
            <a:pPr marL="0" indent="0">
              <a:lnSpc>
                <a:spcPct val="100000"/>
              </a:lnSpc>
              <a:buNone/>
            </a:pPr>
            <a:r>
              <a:rPr lang="es-CL" dirty="0"/>
              <a:t>Los estatutos de la UTFSM promulgados en el año </a:t>
            </a:r>
            <a:r>
              <a:rPr lang="es-CL" dirty="0" smtClean="0"/>
              <a:t>1992 </a:t>
            </a:r>
            <a:r>
              <a:rPr lang="es-CL" dirty="0"/>
              <a:t>y que rigen a la institución hasta el día de hoy, no contempla la participación de </a:t>
            </a:r>
            <a:r>
              <a:rPr lang="es-CL" dirty="0" smtClean="0"/>
              <a:t>estudiantes ni funcionarios en la elección </a:t>
            </a:r>
            <a:r>
              <a:rPr lang="es-CL" dirty="0"/>
              <a:t>de las autoridades </a:t>
            </a:r>
            <a:r>
              <a:rPr lang="es-CL" dirty="0" smtClean="0"/>
              <a:t>universitarias.</a:t>
            </a:r>
          </a:p>
          <a:p>
            <a:pPr marL="0" indent="0">
              <a:lnSpc>
                <a:spcPct val="100000"/>
              </a:lnSpc>
              <a:buNone/>
            </a:pPr>
            <a:endParaRPr lang="es-CL" dirty="0"/>
          </a:p>
          <a:p>
            <a:pPr marL="457200" lvl="1" indent="0">
              <a:lnSpc>
                <a:spcPct val="100000"/>
              </a:lnSpc>
              <a:buNone/>
            </a:pPr>
            <a:r>
              <a:rPr lang="es-CL" dirty="0" smtClean="0"/>
              <a:t>Art</a:t>
            </a:r>
            <a:r>
              <a:rPr lang="es-CL" dirty="0"/>
              <a:t>. 59 - </a:t>
            </a:r>
            <a:r>
              <a:rPr lang="es-CL" b="1" dirty="0"/>
              <a:t>El Rector será elegido en votación universal del Claustro Pleno de la Universidad, o designado por el Consejo Superior </a:t>
            </a:r>
            <a:r>
              <a:rPr lang="es-CL" dirty="0"/>
              <a:t>si ocurriesen las circunstancias previstas en el artículo 61. El proceso de elección del Rector, así como el de su remoción, estarán regulados por estos Estatutos y por un reglamento especial dictado por el Consejo Superior</a:t>
            </a:r>
            <a:r>
              <a:rPr lang="es-CL" dirty="0" smtClean="0"/>
              <a:t>.</a:t>
            </a:r>
            <a:endParaRPr lang="es-CL" dirty="0"/>
          </a:p>
        </p:txBody>
      </p:sp>
    </p:spTree>
    <p:extLst>
      <p:ext uri="{BB962C8B-B14F-4D97-AF65-F5344CB8AC3E}">
        <p14:creationId xmlns:p14="http://schemas.microsoft.com/office/powerpoint/2010/main" val="421780653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Vapor Trail</Template>
  <TotalTime>164</TotalTime>
  <Words>1640</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Vapor Trail</vt:lpstr>
      <vt:lpstr>Propuesta Elección Rector</vt:lpstr>
      <vt:lpstr>Calendario</vt:lpstr>
      <vt:lpstr>Objetivo general</vt:lpstr>
      <vt:lpstr>Objetivos específicos</vt:lpstr>
      <vt:lpstr>¿Qué es un Gobierno Universitario Triestamental?</vt:lpstr>
      <vt:lpstr>Las demandas del Movimiento Estudiantil</vt:lpstr>
      <vt:lpstr>DFL 2 2010 Ministerio de Educación</vt:lpstr>
      <vt:lpstr> ¿Esta ley regula a todas las universidades? </vt:lpstr>
      <vt:lpstr> Estatutos UTFSM 1/2 </vt:lpstr>
      <vt:lpstr> Estatutos UTFSM 2/2</vt:lpstr>
      <vt:lpstr> Elección Rector UTFSM 1968 1/2</vt:lpstr>
      <vt:lpstr> Elección Rector UTFSM 1968 2/2</vt:lpstr>
      <vt:lpstr>Elección Rector UTFSM 1972 1/2</vt:lpstr>
      <vt:lpstr> Elección Rector UTFSM 1972 2/2</vt:lpstr>
      <vt:lpstr> Elección Rector UAHC 2012 </vt:lpstr>
      <vt:lpstr> Elección Rector UTFSM 1989 </vt:lpstr>
      <vt:lpstr> Propuesta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Elección Rector</dc:title>
  <dc:creator>Jorge</dc:creator>
  <cp:lastModifiedBy>Jorge</cp:lastModifiedBy>
  <cp:revision>14</cp:revision>
  <dcterms:created xsi:type="dcterms:W3CDTF">2014-06-12T18:49:22Z</dcterms:created>
  <dcterms:modified xsi:type="dcterms:W3CDTF">2014-06-12T21:34:11Z</dcterms:modified>
</cp:coreProperties>
</file>