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83" r:id="rId4"/>
    <p:sldId id="258" r:id="rId5"/>
    <p:sldId id="259" r:id="rId6"/>
    <p:sldId id="260" r:id="rId7"/>
    <p:sldId id="261" r:id="rId8"/>
    <p:sldId id="284" r:id="rId9"/>
    <p:sldId id="285" r:id="rId10"/>
    <p:sldId id="286" r:id="rId11"/>
    <p:sldId id="287" r:id="rId12"/>
    <p:sldId id="288" r:id="rId13"/>
    <p:sldId id="263" r:id="rId14"/>
    <p:sldId id="264" r:id="rId15"/>
    <p:sldId id="289" r:id="rId16"/>
    <p:sldId id="265" r:id="rId17"/>
    <p:sldId id="266" r:id="rId18"/>
    <p:sldId id="290" r:id="rId19"/>
    <p:sldId id="267" r:id="rId20"/>
    <p:sldId id="268" r:id="rId21"/>
    <p:sldId id="269" r:id="rId22"/>
    <p:sldId id="270" r:id="rId23"/>
    <p:sldId id="271" r:id="rId24"/>
    <p:sldId id="272" r:id="rId25"/>
    <p:sldId id="273" r:id="rId26"/>
    <p:sldId id="274" r:id="rId27"/>
    <p:sldId id="275" r:id="rId28"/>
    <p:sldId id="291" r:id="rId29"/>
    <p:sldId id="276" r:id="rId3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3329A15-5E89-4305-A7F7-AD2BA0BF5012}" type="datetimeFigureOut">
              <a:rPr lang="es-ES" smtClean="0"/>
              <a:t>12/05/2015</a:t>
            </a:fld>
            <a:endParaRPr lang="es-ES"/>
          </a:p>
        </p:txBody>
      </p:sp>
      <p:sp>
        <p:nvSpPr>
          <p:cNvPr id="19" name="Footer Placeholder 18"/>
          <p:cNvSpPr>
            <a:spLocks noGrp="1"/>
          </p:cNvSpPr>
          <p:nvPr>
            <p:ph type="ftr" sz="quarter" idx="11"/>
          </p:nvPr>
        </p:nvSpPr>
        <p:spPr/>
        <p:txBody>
          <a:bodyPr/>
          <a:lstStyle/>
          <a:p>
            <a:endParaRPr lang="es-ES"/>
          </a:p>
        </p:txBody>
      </p:sp>
      <p:sp>
        <p:nvSpPr>
          <p:cNvPr id="27" name="Slide Number Placeholder 26"/>
          <p:cNvSpPr>
            <a:spLocks noGrp="1"/>
          </p:cNvSpPr>
          <p:nvPr>
            <p:ph type="sldNum" sz="quarter" idx="12"/>
          </p:nvPr>
        </p:nvSpPr>
        <p:spPr/>
        <p:txBody>
          <a:bodyPr/>
          <a:lstStyle/>
          <a:p>
            <a:fld id="{C20E8DD6-8472-4142-B846-ECFEB2938378}"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3329A15-5E89-4305-A7F7-AD2BA0BF5012}" type="datetimeFigureOut">
              <a:rPr lang="es-ES" smtClean="0"/>
              <a:t>12/05/2015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20E8DD6-8472-4142-B846-ECFEB2938378}"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3329A15-5E89-4305-A7F7-AD2BA0BF5012}" type="datetimeFigureOut">
              <a:rPr lang="es-ES" smtClean="0"/>
              <a:t>12/05/2015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20E8DD6-8472-4142-B846-ECFEB2938378}"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3329A15-5E89-4305-A7F7-AD2BA0BF5012}" type="datetimeFigureOut">
              <a:rPr lang="es-ES" smtClean="0"/>
              <a:t>12/05/2015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20E8DD6-8472-4142-B846-ECFEB2938378}"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3329A15-5E89-4305-A7F7-AD2BA0BF5012}" type="datetimeFigureOut">
              <a:rPr lang="es-ES" smtClean="0"/>
              <a:t>12/05/2015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20E8DD6-8472-4142-B846-ECFEB2938378}"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3329A15-5E89-4305-A7F7-AD2BA0BF5012}" type="datetimeFigureOut">
              <a:rPr lang="es-ES" smtClean="0"/>
              <a:t>12/05/2015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C20E8DD6-8472-4142-B846-ECFEB2938378}"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3329A15-5E89-4305-A7F7-AD2BA0BF5012}" type="datetimeFigureOut">
              <a:rPr lang="es-ES" smtClean="0"/>
              <a:t>12/05/2015</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C20E8DD6-8472-4142-B846-ECFEB2938378}"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93329A15-5E89-4305-A7F7-AD2BA0BF5012}" type="datetimeFigureOut">
              <a:rPr lang="es-ES" smtClean="0"/>
              <a:t>12/05/2015</a:t>
            </a:fld>
            <a:endParaRPr lang="es-ES"/>
          </a:p>
        </p:txBody>
      </p:sp>
      <p:sp>
        <p:nvSpPr>
          <p:cNvPr id="8" name="Slide Number Placeholder 7"/>
          <p:cNvSpPr>
            <a:spLocks noGrp="1"/>
          </p:cNvSpPr>
          <p:nvPr>
            <p:ph type="sldNum" sz="quarter" idx="11"/>
          </p:nvPr>
        </p:nvSpPr>
        <p:spPr/>
        <p:txBody>
          <a:bodyPr/>
          <a:lstStyle/>
          <a:p>
            <a:fld id="{C20E8DD6-8472-4142-B846-ECFEB2938378}" type="slidenum">
              <a:rPr lang="es-ES" smtClean="0"/>
              <a:t>‹Nº›</a:t>
            </a:fld>
            <a:endParaRPr lang="es-ES"/>
          </a:p>
        </p:txBody>
      </p:sp>
      <p:sp>
        <p:nvSpPr>
          <p:cNvPr id="9" name="Footer Placeholder 8"/>
          <p:cNvSpPr>
            <a:spLocks noGrp="1"/>
          </p:cNvSpPr>
          <p:nvPr>
            <p:ph type="ftr" sz="quarter" idx="12"/>
          </p:nvPr>
        </p:nvSpPr>
        <p:spPr/>
        <p:txBody>
          <a:bodyPr/>
          <a:lstStyle/>
          <a:p>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29A15-5E89-4305-A7F7-AD2BA0BF5012}" type="datetimeFigureOut">
              <a:rPr lang="es-ES" smtClean="0"/>
              <a:t>12/05/2015</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C20E8DD6-8472-4142-B846-ECFEB2938378}"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3329A15-5E89-4305-A7F7-AD2BA0BF5012}" type="datetimeFigureOut">
              <a:rPr lang="es-ES" smtClean="0"/>
              <a:t>12/05/2015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a:xfrm>
            <a:off x="8156448" y="6422064"/>
            <a:ext cx="762000" cy="365125"/>
          </a:xfrm>
        </p:spPr>
        <p:txBody>
          <a:bodyPr/>
          <a:lstStyle/>
          <a:p>
            <a:fld id="{C20E8DD6-8472-4142-B846-ECFEB2938378}"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93329A15-5E89-4305-A7F7-AD2BA0BF5012}" type="datetimeFigureOut">
              <a:rPr lang="es-ES" smtClean="0"/>
              <a:t>12/05/2015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C20E8DD6-8472-4142-B846-ECFEB2938378}"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93329A15-5E89-4305-A7F7-AD2BA0BF5012}" type="datetimeFigureOut">
              <a:rPr lang="es-ES" smtClean="0"/>
              <a:t>12/05/2015</a:t>
            </a:fld>
            <a:endParaRPr lang="es-E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s-E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C20E8DD6-8472-4142-B846-ECFEB2938378}" type="slidenum">
              <a:rPr lang="es-ES" smtClean="0"/>
              <a:t>‹Nº›</a:t>
            </a:fld>
            <a:endParaRPr lang="es-ES"/>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s-CL" dirty="0" smtClean="0"/>
              <a:t>RESULTADO encuesta docente 2014</a:t>
            </a:r>
            <a:endParaRPr lang="es-E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5856" y="1484784"/>
            <a:ext cx="2928871" cy="1249563"/>
          </a:xfrm>
          <a:prstGeom prst="rect">
            <a:avLst/>
          </a:prstGeom>
        </p:spPr>
      </p:pic>
    </p:spTree>
    <p:extLst>
      <p:ext uri="{BB962C8B-B14F-4D97-AF65-F5344CB8AC3E}">
        <p14:creationId xmlns:p14="http://schemas.microsoft.com/office/powerpoint/2010/main" val="31424161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s-CL" sz="3000" dirty="0" smtClean="0"/>
              <a:t>S2: Resultados destacables de profesores (</a:t>
            </a:r>
            <a:r>
              <a:rPr lang="es-CL" sz="3000" dirty="0" err="1" smtClean="0"/>
              <a:t>Part</a:t>
            </a:r>
            <a:r>
              <a:rPr lang="es-CL" sz="3000" dirty="0" smtClean="0"/>
              <a:t>-Time + Investigadores)</a:t>
            </a:r>
            <a:endParaRPr lang="es-ES" sz="3000" dirty="0"/>
          </a:p>
        </p:txBody>
      </p:sp>
      <p:sp>
        <p:nvSpPr>
          <p:cNvPr id="4" name="Content Placeholder 2"/>
          <p:cNvSpPr txBox="1">
            <a:spLocks/>
          </p:cNvSpPr>
          <p:nvPr/>
        </p:nvSpPr>
        <p:spPr>
          <a:xfrm>
            <a:off x="4283968" y="1600201"/>
            <a:ext cx="4536504" cy="2764904"/>
          </a:xfrm>
          <a:prstGeom prst="rect">
            <a:avLst/>
          </a:prstGeom>
        </p:spPr>
        <p:txBody>
          <a:bodyPr vert="horz">
            <a:normAutofit/>
          </a:bodyPr>
          <a:lst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a:lstStyle>
          <a:p>
            <a:pPr marL="36576" indent="0">
              <a:buFont typeface="Wingdings 2"/>
              <a:buNone/>
            </a:pPr>
            <a:r>
              <a:rPr lang="es-CL" sz="2000" dirty="0" smtClean="0"/>
              <a:t>Peores evaluados:</a:t>
            </a:r>
          </a:p>
          <a:p>
            <a:r>
              <a:rPr lang="es-CL" sz="2000" dirty="0" smtClean="0"/>
              <a:t>Gustavo </a:t>
            </a:r>
            <a:r>
              <a:rPr lang="es-CL" sz="2000" dirty="0" err="1" smtClean="0"/>
              <a:t>Marin</a:t>
            </a:r>
            <a:r>
              <a:rPr lang="es-CL" sz="2000" dirty="0" smtClean="0"/>
              <a:t> (ELO-107: 3,22)</a:t>
            </a:r>
          </a:p>
          <a:p>
            <a:r>
              <a:rPr lang="es-CL" sz="2000" dirty="0" smtClean="0"/>
              <a:t>G. </a:t>
            </a:r>
            <a:r>
              <a:rPr lang="es-CL" sz="2000" dirty="0" err="1" smtClean="0"/>
              <a:t>Marin</a:t>
            </a:r>
            <a:r>
              <a:rPr lang="es-CL" sz="2000" dirty="0" smtClean="0"/>
              <a:t> (TEL-202: 3,24)</a:t>
            </a:r>
          </a:p>
          <a:p>
            <a:r>
              <a:rPr lang="es-CL" sz="2000" dirty="0" smtClean="0"/>
              <a:t>G. </a:t>
            </a:r>
            <a:r>
              <a:rPr lang="es-CL" sz="2000" dirty="0" err="1" smtClean="0"/>
              <a:t>Marin</a:t>
            </a:r>
            <a:r>
              <a:rPr lang="es-CL" sz="2000" dirty="0" smtClean="0"/>
              <a:t> (ILD 208: 3,4)</a:t>
            </a:r>
          </a:p>
          <a:p>
            <a:r>
              <a:rPr lang="es-CL" sz="2000" dirty="0" smtClean="0"/>
              <a:t>G. </a:t>
            </a:r>
            <a:r>
              <a:rPr lang="es-CL" sz="2000" dirty="0" err="1" smtClean="0"/>
              <a:t>Marin</a:t>
            </a:r>
            <a:r>
              <a:rPr lang="es-CL" sz="2000" dirty="0" smtClean="0"/>
              <a:t> (TEL-201: 3,53)</a:t>
            </a:r>
          </a:p>
          <a:p>
            <a:r>
              <a:rPr lang="es-CL" sz="2000" dirty="0" smtClean="0"/>
              <a:t>G. Marín (ELO-106: 3,8)</a:t>
            </a:r>
          </a:p>
        </p:txBody>
      </p:sp>
      <p:sp>
        <p:nvSpPr>
          <p:cNvPr id="6" name="Content Placeholder 2"/>
          <p:cNvSpPr>
            <a:spLocks noGrp="1"/>
          </p:cNvSpPr>
          <p:nvPr>
            <p:ph idx="1"/>
          </p:nvPr>
        </p:nvSpPr>
        <p:spPr>
          <a:xfrm>
            <a:off x="179512" y="1617262"/>
            <a:ext cx="4032448" cy="2764904"/>
          </a:xfrm>
        </p:spPr>
        <p:txBody>
          <a:bodyPr>
            <a:normAutofit/>
          </a:bodyPr>
          <a:lstStyle/>
          <a:p>
            <a:pPr marL="36576" indent="0">
              <a:buNone/>
            </a:pPr>
            <a:r>
              <a:rPr lang="es-CL" sz="2000" dirty="0" smtClean="0"/>
              <a:t>Mejores evaluados:</a:t>
            </a:r>
          </a:p>
          <a:p>
            <a:r>
              <a:rPr lang="es-CL" sz="2000" dirty="0" smtClean="0"/>
              <a:t>J. Torres (TEL-241: 4,68)</a:t>
            </a:r>
          </a:p>
          <a:p>
            <a:r>
              <a:rPr lang="es-CL" sz="2000" dirty="0" smtClean="0"/>
              <a:t>M. </a:t>
            </a:r>
            <a:r>
              <a:rPr lang="es-CL" sz="2000" dirty="0" err="1" smtClean="0"/>
              <a:t>Solis</a:t>
            </a:r>
            <a:r>
              <a:rPr lang="es-CL" sz="2000" dirty="0" smtClean="0"/>
              <a:t> (ELO-312: 4,42)</a:t>
            </a:r>
          </a:p>
          <a:p>
            <a:r>
              <a:rPr lang="es-CL" sz="2000" dirty="0" smtClean="0"/>
              <a:t>D. </a:t>
            </a:r>
            <a:r>
              <a:rPr lang="es-CL" sz="2000" dirty="0" err="1" smtClean="0"/>
              <a:t>Erraz</a:t>
            </a:r>
            <a:r>
              <a:rPr lang="es-CL" sz="2000" dirty="0" smtClean="0"/>
              <a:t> (ELO-271: 4,33)</a:t>
            </a:r>
          </a:p>
          <a:p>
            <a:r>
              <a:rPr lang="es-CL" sz="2000" dirty="0" smtClean="0"/>
              <a:t>I. Rivero (ELO-373: 4,19)</a:t>
            </a:r>
          </a:p>
          <a:p>
            <a:r>
              <a:rPr lang="es-CL" sz="2000" dirty="0" smtClean="0"/>
              <a:t>A. Leiva (TEL-233: 4,18)</a:t>
            </a:r>
          </a:p>
        </p:txBody>
      </p:sp>
      <p:sp>
        <p:nvSpPr>
          <p:cNvPr id="7" name="Content Placeholder 2"/>
          <p:cNvSpPr txBox="1">
            <a:spLocks/>
          </p:cNvSpPr>
          <p:nvPr/>
        </p:nvSpPr>
        <p:spPr>
          <a:xfrm>
            <a:off x="457200" y="4365105"/>
            <a:ext cx="8363272" cy="2304255"/>
          </a:xfrm>
          <a:prstGeom prst="rect">
            <a:avLst/>
          </a:prstGeom>
        </p:spPr>
        <p:txBody>
          <a:bodyPr vert="horz">
            <a:normAutofit/>
          </a:bodyPr>
          <a:lst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a:lstStyle>
          <a:p>
            <a:pPr marL="36576" indent="0">
              <a:buFont typeface="Wingdings 2"/>
              <a:buNone/>
            </a:pPr>
            <a:r>
              <a:rPr lang="es-CL" sz="2000" dirty="0" smtClean="0"/>
              <a:t>Comentarios:</a:t>
            </a:r>
          </a:p>
          <a:p>
            <a:pPr marL="36576" indent="0">
              <a:buFont typeface="Wingdings 2"/>
              <a:buNone/>
            </a:pPr>
            <a:r>
              <a:rPr lang="es-CL" sz="2000" dirty="0" smtClean="0"/>
              <a:t>Gustavo </a:t>
            </a:r>
            <a:r>
              <a:rPr lang="es-CL" sz="2000" dirty="0" err="1" smtClean="0"/>
              <a:t>Marin</a:t>
            </a:r>
            <a:r>
              <a:rPr lang="es-CL" sz="2000" dirty="0" smtClean="0"/>
              <a:t>!!!!!!!</a:t>
            </a:r>
          </a:p>
          <a:p>
            <a:pPr marL="36576" indent="0">
              <a:buFont typeface="Wingdings 2"/>
              <a:buNone/>
            </a:pPr>
            <a:endParaRPr lang="es-CL" sz="2000" dirty="0" smtClean="0"/>
          </a:p>
        </p:txBody>
      </p:sp>
    </p:spTree>
    <p:extLst>
      <p:ext uri="{BB962C8B-B14F-4D97-AF65-F5344CB8AC3E}">
        <p14:creationId xmlns:p14="http://schemas.microsoft.com/office/powerpoint/2010/main" val="32789664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s-CL" dirty="0" smtClean="0"/>
              <a:t>Sobre los resultados generales del segundo semestre:</a:t>
            </a:r>
            <a:endParaRPr lang="es-ES" dirty="0"/>
          </a:p>
        </p:txBody>
      </p:sp>
      <p:sp>
        <p:nvSpPr>
          <p:cNvPr id="5" name="Content Placeholder 2"/>
          <p:cNvSpPr txBox="1">
            <a:spLocks/>
          </p:cNvSpPr>
          <p:nvPr/>
        </p:nvSpPr>
        <p:spPr>
          <a:xfrm>
            <a:off x="395536" y="1556793"/>
            <a:ext cx="7467600" cy="1944216"/>
          </a:xfrm>
          <a:prstGeom prst="rect">
            <a:avLst/>
          </a:prstGeom>
        </p:spPr>
        <p:txBody>
          <a:bodyPr vert="horz">
            <a:normAutofit/>
          </a:bodyPr>
          <a:lst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a:lstStyle>
          <a:p>
            <a:r>
              <a:rPr lang="es-CL" dirty="0" smtClean="0"/>
              <a:t>Puntos a destacar:</a:t>
            </a:r>
          </a:p>
          <a:p>
            <a:pPr lvl="1"/>
            <a:r>
              <a:rPr lang="es-CL" dirty="0" smtClean="0"/>
              <a:t>Existe una caída sorprendente de la cantidad de alumnos que responden las encuestas respecto a los inscritos. Motivos?</a:t>
            </a:r>
          </a:p>
          <a:p>
            <a:pPr lvl="1"/>
            <a:endParaRPr lang="es-CL" dirty="0" smtClean="0"/>
          </a:p>
          <a:p>
            <a:pPr lvl="1"/>
            <a:endParaRPr lang="es-CL" dirty="0" smtClean="0"/>
          </a:p>
          <a:p>
            <a:pPr marL="448056" lvl="1" indent="0">
              <a:buFont typeface="Wingdings 2"/>
              <a:buNone/>
            </a:pPr>
            <a:endParaRPr lang="es-CL" dirty="0" smtClean="0"/>
          </a:p>
        </p:txBody>
      </p:sp>
      <p:sp>
        <p:nvSpPr>
          <p:cNvPr id="6" name="Content Placeholder 2"/>
          <p:cNvSpPr>
            <a:spLocks noGrp="1"/>
          </p:cNvSpPr>
          <p:nvPr>
            <p:ph idx="1"/>
          </p:nvPr>
        </p:nvSpPr>
        <p:spPr>
          <a:xfrm>
            <a:off x="395536" y="3861048"/>
            <a:ext cx="7467600" cy="1944216"/>
          </a:xfrm>
        </p:spPr>
        <p:txBody>
          <a:bodyPr/>
          <a:lstStyle/>
          <a:p>
            <a:r>
              <a:rPr lang="es-CL" dirty="0" smtClean="0"/>
              <a:t>Conclusiones de docentes:</a:t>
            </a:r>
          </a:p>
          <a:p>
            <a:pPr lvl="1"/>
            <a:endParaRPr lang="es-CL" dirty="0"/>
          </a:p>
          <a:p>
            <a:pPr lvl="1"/>
            <a:endParaRPr lang="es-CL" dirty="0" smtClean="0"/>
          </a:p>
          <a:p>
            <a:pPr marL="448056" lvl="1" indent="0">
              <a:buNone/>
            </a:pPr>
            <a:endParaRPr lang="es-CL" dirty="0" smtClean="0"/>
          </a:p>
        </p:txBody>
      </p:sp>
    </p:spTree>
    <p:extLst>
      <p:ext uri="{BB962C8B-B14F-4D97-AF65-F5344CB8AC3E}">
        <p14:creationId xmlns:p14="http://schemas.microsoft.com/office/powerpoint/2010/main" val="11064678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162828" y="2174241"/>
            <a:ext cx="6480048" cy="2301240"/>
          </a:xfrm>
          <a:prstGeom prst="rect">
            <a:avLst/>
          </a:prstGeom>
        </p:spPr>
        <p:txBody>
          <a:bodyPr vert="horz" lIns="45720" rIns="45720" anchor="ctr">
            <a:normAutofit lnSpcReduction="10000"/>
          </a:bodyPr>
          <a:lstStyle>
            <a:lvl1pPr algn="l" rtl="0" eaLnBrk="1" latinLnBrk="0" hangingPunct="1">
              <a:spcBef>
                <a:spcPct val="0"/>
              </a:spcBef>
              <a:buNone/>
              <a:defRPr kumimoji="0" sz="4600" kern="1200">
                <a:solidFill>
                  <a:schemeClr val="tx1"/>
                </a:solidFill>
                <a:latin typeface="+mj-lt"/>
                <a:ea typeface="+mj-ea"/>
                <a:cs typeface="+mj-cs"/>
              </a:defRPr>
            </a:lvl1pPr>
          </a:lstStyle>
          <a:p>
            <a:pPr algn="ctr"/>
            <a:r>
              <a:rPr lang="es-CL" sz="5000" b="1" dirty="0" smtClean="0">
                <a:effectLst>
                  <a:outerShdw blurRad="38100" dist="38100" dir="2700000" algn="tl">
                    <a:srgbClr val="000000">
                      <a:alpha val="43137"/>
                    </a:srgbClr>
                  </a:outerShdw>
                </a:effectLst>
              </a:rPr>
              <a:t>Semestre 1 y 2:</a:t>
            </a:r>
          </a:p>
          <a:p>
            <a:pPr algn="ctr"/>
            <a:r>
              <a:rPr lang="es-CL" sz="5000" b="1" dirty="0" smtClean="0">
                <a:effectLst>
                  <a:outerShdw blurRad="38100" dist="38100" dir="2700000" algn="tl">
                    <a:srgbClr val="000000">
                      <a:alpha val="43137"/>
                    </a:srgbClr>
                  </a:outerShdw>
                </a:effectLst>
              </a:rPr>
              <a:t>Análisis de </a:t>
            </a:r>
            <a:r>
              <a:rPr lang="es-CL" sz="5000" b="1" dirty="0" err="1" smtClean="0">
                <a:effectLst>
                  <a:outerShdw blurRad="38100" dist="38100" dir="2700000" algn="tl">
                    <a:srgbClr val="000000">
                      <a:alpha val="43137"/>
                    </a:srgbClr>
                  </a:outerShdw>
                </a:effectLst>
              </a:rPr>
              <a:t>items</a:t>
            </a:r>
            <a:r>
              <a:rPr lang="es-CL" sz="5000" b="1" dirty="0" smtClean="0">
                <a:effectLst>
                  <a:outerShdw blurRad="38100" dist="38100" dir="2700000" algn="tl">
                    <a:srgbClr val="000000">
                      <a:alpha val="43137"/>
                    </a:srgbClr>
                  </a:outerShdw>
                </a:effectLst>
              </a:rPr>
              <a:t> relevantes</a:t>
            </a:r>
            <a:endParaRPr lang="es-ES" sz="5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714418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7"/>
            <a:ext cx="7467600" cy="6264695"/>
          </a:xfrm>
        </p:spPr>
        <p:txBody>
          <a:bodyPr>
            <a:normAutofit fontScale="92500" lnSpcReduction="20000"/>
          </a:bodyPr>
          <a:lstStyle/>
          <a:p>
            <a:endParaRPr lang="es-CL" dirty="0" smtClean="0"/>
          </a:p>
          <a:p>
            <a:r>
              <a:rPr lang="es-CL" dirty="0" smtClean="0"/>
              <a:t>Se considera que los resultados globales se encuentran sesgados:</a:t>
            </a:r>
          </a:p>
          <a:p>
            <a:pPr lvl="1"/>
            <a:r>
              <a:rPr lang="es-CL" dirty="0" smtClean="0"/>
              <a:t>Esto se debe a que es una ponderación de todos (o casi) los ítems antes, siendo algunos puntos irrelevantes a tomar en cuenta como puntos separados (como la asistencia y puntualidad, que atañe a la labor propia del profesor) y que terminan a veces, mejorando (o empeorando) la visión real que se tiene del profesor y de su ramo.</a:t>
            </a:r>
          </a:p>
          <a:p>
            <a:pPr lvl="1"/>
            <a:r>
              <a:rPr lang="es-CL" dirty="0" smtClean="0"/>
              <a:t>Entonces se trabajará con los puntos más relevantes y que concuerdan con la idea de la encuesta docente de medio semestre, y principalmente se analizarán las ponderaciones por separado de la nota, llamándolas así como la evaluación del profesor, de la asignatura y autoevaluación del alumno.</a:t>
            </a:r>
          </a:p>
          <a:p>
            <a:endParaRPr lang="es-CL" dirty="0"/>
          </a:p>
        </p:txBody>
      </p:sp>
    </p:spTree>
    <p:extLst>
      <p:ext uri="{BB962C8B-B14F-4D97-AF65-F5344CB8AC3E}">
        <p14:creationId xmlns:p14="http://schemas.microsoft.com/office/powerpoint/2010/main" val="32830490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341784"/>
            <a:ext cx="7467600" cy="1143000"/>
          </a:xfrm>
        </p:spPr>
        <p:txBody>
          <a:bodyPr>
            <a:normAutofit fontScale="90000"/>
          </a:bodyPr>
          <a:lstStyle/>
          <a:p>
            <a:pPr algn="ctr"/>
            <a:r>
              <a:rPr lang="es-CL" dirty="0" err="1" smtClean="0"/>
              <a:t>Item</a:t>
            </a:r>
            <a:r>
              <a:rPr lang="es-CL" dirty="0" smtClean="0"/>
              <a:t> 10: Labor del profesor (S1 y S2) Profesores de planta</a:t>
            </a:r>
            <a:endParaRPr lang="es-ES" dirty="0"/>
          </a:p>
        </p:txBody>
      </p:sp>
      <p:sp>
        <p:nvSpPr>
          <p:cNvPr id="3" name="Content Placeholder 2"/>
          <p:cNvSpPr>
            <a:spLocks noGrp="1"/>
          </p:cNvSpPr>
          <p:nvPr>
            <p:ph idx="1"/>
          </p:nvPr>
        </p:nvSpPr>
        <p:spPr>
          <a:xfrm>
            <a:off x="251520" y="1844824"/>
            <a:ext cx="4104456" cy="4320479"/>
          </a:xfrm>
        </p:spPr>
        <p:txBody>
          <a:bodyPr>
            <a:normAutofit fontScale="77500" lnSpcReduction="20000"/>
          </a:bodyPr>
          <a:lstStyle/>
          <a:p>
            <a:pPr marL="36576" indent="0">
              <a:buNone/>
            </a:pPr>
            <a:r>
              <a:rPr lang="es-CL" sz="2400" dirty="0" smtClean="0"/>
              <a:t>Mejores evaluados (S1):</a:t>
            </a:r>
          </a:p>
          <a:p>
            <a:r>
              <a:rPr lang="es-CL" sz="2400" dirty="0" smtClean="0"/>
              <a:t>Samir </a:t>
            </a:r>
            <a:r>
              <a:rPr lang="es-CL" sz="2400" dirty="0" err="1" smtClean="0"/>
              <a:t>Kouro</a:t>
            </a:r>
            <a:r>
              <a:rPr lang="es-CL" sz="2400" dirty="0" smtClean="0"/>
              <a:t> (IPD-413: 5)</a:t>
            </a:r>
          </a:p>
          <a:p>
            <a:r>
              <a:rPr lang="es-CL" sz="2400" dirty="0" smtClean="0"/>
              <a:t>Marcos </a:t>
            </a:r>
            <a:r>
              <a:rPr lang="es-CL" sz="2400" dirty="0" err="1" smtClean="0"/>
              <a:t>Zuñiga</a:t>
            </a:r>
            <a:r>
              <a:rPr lang="es-CL" sz="2400" dirty="0" smtClean="0"/>
              <a:t> (TEL-352: 4,85)</a:t>
            </a:r>
          </a:p>
          <a:p>
            <a:r>
              <a:rPr lang="es-CL" sz="2400" dirty="0" err="1" smtClean="0"/>
              <a:t>Milan</a:t>
            </a:r>
            <a:r>
              <a:rPr lang="es-CL" sz="2400" dirty="0" smtClean="0"/>
              <a:t> </a:t>
            </a:r>
            <a:r>
              <a:rPr lang="es-CL" sz="2400" dirty="0" err="1" smtClean="0"/>
              <a:t>Derpich</a:t>
            </a:r>
            <a:r>
              <a:rPr lang="es-CL" sz="2400" dirty="0" smtClean="0"/>
              <a:t> (ELO-250: 4,8)</a:t>
            </a:r>
          </a:p>
          <a:p>
            <a:r>
              <a:rPr lang="es-CL" sz="2400" dirty="0" err="1" smtClean="0"/>
              <a:t>Hector</a:t>
            </a:r>
            <a:r>
              <a:rPr lang="es-CL" sz="2400" dirty="0" smtClean="0"/>
              <a:t> Carrasco (ELO-253: 4,8)</a:t>
            </a:r>
          </a:p>
          <a:p>
            <a:r>
              <a:rPr lang="es-CL" sz="2400" dirty="0" smtClean="0"/>
              <a:t>Marcos </a:t>
            </a:r>
            <a:r>
              <a:rPr lang="es-CL" sz="2400" dirty="0" err="1" smtClean="0"/>
              <a:t>Zuñiga</a:t>
            </a:r>
            <a:r>
              <a:rPr lang="es-CL" sz="2400" dirty="0" smtClean="0"/>
              <a:t> (IPD-421: 4,8)</a:t>
            </a:r>
          </a:p>
          <a:p>
            <a:endParaRPr lang="es-CL" sz="2400" dirty="0"/>
          </a:p>
          <a:p>
            <a:endParaRPr lang="es-CL" sz="2400" dirty="0" smtClean="0"/>
          </a:p>
          <a:p>
            <a:pPr marL="36576" indent="0">
              <a:buNone/>
            </a:pPr>
            <a:r>
              <a:rPr lang="es-CL" sz="2400" dirty="0" smtClean="0"/>
              <a:t>Peores evaluados </a:t>
            </a:r>
            <a:r>
              <a:rPr lang="es-CL" sz="2400" dirty="0"/>
              <a:t>(S1)</a:t>
            </a:r>
            <a:r>
              <a:rPr lang="es-CL" sz="2400" dirty="0" smtClean="0"/>
              <a:t>:</a:t>
            </a:r>
          </a:p>
          <a:p>
            <a:r>
              <a:rPr lang="es-CL" sz="2400" dirty="0" smtClean="0"/>
              <a:t>R. Vallejos (ELO-204: 2)</a:t>
            </a:r>
          </a:p>
          <a:p>
            <a:r>
              <a:rPr lang="es-CL" sz="2400" dirty="0" smtClean="0"/>
              <a:t>D. </a:t>
            </a:r>
            <a:r>
              <a:rPr lang="es-CL" sz="2400" dirty="0" err="1" smtClean="0"/>
              <a:t>Rodriguez</a:t>
            </a:r>
            <a:r>
              <a:rPr lang="es-CL" sz="2400" dirty="0" smtClean="0"/>
              <a:t> (ELO-109: 3)</a:t>
            </a:r>
          </a:p>
          <a:p>
            <a:r>
              <a:rPr lang="es-CL" sz="2400" dirty="0" smtClean="0"/>
              <a:t>A. Suarez (ELO-270: 3,68)</a:t>
            </a:r>
          </a:p>
          <a:p>
            <a:r>
              <a:rPr lang="es-CL" sz="2400" dirty="0" smtClean="0"/>
              <a:t>J. </a:t>
            </a:r>
            <a:r>
              <a:rPr lang="es-CL" sz="2400" dirty="0" err="1" smtClean="0"/>
              <a:t>Pontt</a:t>
            </a:r>
            <a:r>
              <a:rPr lang="es-CL" sz="2400" dirty="0" smtClean="0"/>
              <a:t> (ELO-383: 3,9)</a:t>
            </a:r>
          </a:p>
          <a:p>
            <a:r>
              <a:rPr lang="es-CL" sz="2400" dirty="0" smtClean="0"/>
              <a:t>D. </a:t>
            </a:r>
            <a:r>
              <a:rPr lang="es-CL" sz="2400" dirty="0" err="1" smtClean="0"/>
              <a:t>Caragata</a:t>
            </a:r>
            <a:r>
              <a:rPr lang="es-CL" sz="2400" dirty="0" smtClean="0"/>
              <a:t> (ELO-321: 3,91)</a:t>
            </a:r>
            <a:endParaRPr lang="es-ES" sz="2400" dirty="0" smtClean="0"/>
          </a:p>
          <a:p>
            <a:endParaRPr lang="es-CL" dirty="0"/>
          </a:p>
        </p:txBody>
      </p:sp>
      <p:sp>
        <p:nvSpPr>
          <p:cNvPr id="5" name="Content Placeholder 2"/>
          <p:cNvSpPr txBox="1">
            <a:spLocks/>
          </p:cNvSpPr>
          <p:nvPr/>
        </p:nvSpPr>
        <p:spPr>
          <a:xfrm>
            <a:off x="4860032" y="1844824"/>
            <a:ext cx="4032448" cy="4320481"/>
          </a:xfrm>
          <a:prstGeom prst="rect">
            <a:avLst/>
          </a:prstGeom>
        </p:spPr>
        <p:txBody>
          <a:bodyPr vert="horz">
            <a:normAutofit fontScale="77500" lnSpcReduction="20000"/>
          </a:bodyPr>
          <a:lst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a:lstStyle>
          <a:p>
            <a:pPr marL="36576" indent="0">
              <a:buNone/>
            </a:pPr>
            <a:r>
              <a:rPr lang="es-CL" sz="2600" dirty="0" smtClean="0"/>
              <a:t>Mejores evaluados </a:t>
            </a:r>
            <a:r>
              <a:rPr lang="es-CL" sz="2600" dirty="0"/>
              <a:t>(</a:t>
            </a:r>
            <a:r>
              <a:rPr lang="es-CL" sz="2600" dirty="0" smtClean="0"/>
              <a:t>S2):</a:t>
            </a:r>
          </a:p>
          <a:p>
            <a:r>
              <a:rPr lang="es-CL" sz="2600" dirty="0" smtClean="0"/>
              <a:t>S. </a:t>
            </a:r>
            <a:r>
              <a:rPr lang="es-CL" sz="2600" dirty="0" err="1" smtClean="0"/>
              <a:t>Kouro</a:t>
            </a:r>
            <a:r>
              <a:rPr lang="es-CL" sz="2600" dirty="0" smtClean="0"/>
              <a:t> (ELO-384: 4,83)</a:t>
            </a:r>
          </a:p>
          <a:p>
            <a:r>
              <a:rPr lang="es-CL" sz="2600" dirty="0" smtClean="0"/>
              <a:t>J. </a:t>
            </a:r>
            <a:r>
              <a:rPr lang="es-CL" sz="2600" dirty="0" err="1" smtClean="0"/>
              <a:t>Yuz</a:t>
            </a:r>
            <a:r>
              <a:rPr lang="es-CL" sz="2600" dirty="0" smtClean="0"/>
              <a:t> (ELO-270: 4,75)</a:t>
            </a:r>
          </a:p>
          <a:p>
            <a:r>
              <a:rPr lang="es-CL" sz="2600" dirty="0" smtClean="0"/>
              <a:t>M. </a:t>
            </a:r>
            <a:r>
              <a:rPr lang="es-CL" sz="2600" dirty="0" err="1" smtClean="0"/>
              <a:t>Zañartu</a:t>
            </a:r>
            <a:r>
              <a:rPr lang="es-CL" sz="2600" dirty="0" smtClean="0"/>
              <a:t> (TEL-231: 4,75)</a:t>
            </a:r>
          </a:p>
          <a:p>
            <a:r>
              <a:rPr lang="es-CL" sz="2600" dirty="0" smtClean="0"/>
              <a:t>M. Escobar (ELO-102: 4,68)</a:t>
            </a:r>
          </a:p>
          <a:p>
            <a:r>
              <a:rPr lang="es-CL" sz="2600" dirty="0" smtClean="0"/>
              <a:t>F. </a:t>
            </a:r>
            <a:r>
              <a:rPr lang="es-CL" sz="2600" dirty="0" err="1" smtClean="0"/>
              <a:t>Auat</a:t>
            </a:r>
            <a:r>
              <a:rPr lang="es-CL" sz="2600" dirty="0" smtClean="0"/>
              <a:t> (ELO-311: 4,38)</a:t>
            </a:r>
          </a:p>
          <a:p>
            <a:endParaRPr lang="es-CL" sz="2600" dirty="0"/>
          </a:p>
          <a:p>
            <a:endParaRPr lang="es-CL" sz="2600" dirty="0" smtClean="0"/>
          </a:p>
          <a:p>
            <a:pPr marL="36576" indent="0">
              <a:buNone/>
            </a:pPr>
            <a:r>
              <a:rPr lang="es-CL" sz="2600" dirty="0" smtClean="0"/>
              <a:t>Peores evaluados </a:t>
            </a:r>
            <a:r>
              <a:rPr lang="es-CL" sz="2600" dirty="0"/>
              <a:t>(</a:t>
            </a:r>
            <a:r>
              <a:rPr lang="es-CL" sz="2600" dirty="0" smtClean="0"/>
              <a:t>S2):</a:t>
            </a:r>
          </a:p>
          <a:p>
            <a:r>
              <a:rPr lang="es-CL" sz="2600" dirty="0" smtClean="0"/>
              <a:t>R. Vallejos (ELO-204: 2,5)</a:t>
            </a:r>
          </a:p>
          <a:p>
            <a:r>
              <a:rPr lang="es-CL" sz="2600" dirty="0" smtClean="0"/>
              <a:t>D. </a:t>
            </a:r>
            <a:r>
              <a:rPr lang="es-CL" sz="2600" dirty="0" err="1" smtClean="0"/>
              <a:t>Rodriguez</a:t>
            </a:r>
            <a:r>
              <a:rPr lang="es-CL" sz="2600" dirty="0" smtClean="0"/>
              <a:t> (ELO-107: 2,91)</a:t>
            </a:r>
          </a:p>
          <a:p>
            <a:r>
              <a:rPr lang="es-CL" sz="2600" dirty="0" smtClean="0"/>
              <a:t>A. Suarez (ELO-371: 3,1)</a:t>
            </a:r>
          </a:p>
          <a:p>
            <a:r>
              <a:rPr lang="es-CL" sz="2600" dirty="0" smtClean="0"/>
              <a:t>R. Rojas (ELO-370: 3,35)</a:t>
            </a:r>
          </a:p>
          <a:p>
            <a:r>
              <a:rPr lang="es-CL" sz="2600" dirty="0" smtClean="0"/>
              <a:t>W. </a:t>
            </a:r>
            <a:r>
              <a:rPr lang="es-CL" sz="2600" dirty="0" err="1" smtClean="0"/>
              <a:t>Creixell</a:t>
            </a:r>
            <a:r>
              <a:rPr lang="es-CL" sz="2600" dirty="0" smtClean="0"/>
              <a:t> (TEL-341: 3,44)</a:t>
            </a:r>
            <a:endParaRPr lang="es-ES" sz="2600" dirty="0" smtClean="0"/>
          </a:p>
          <a:p>
            <a:endParaRPr lang="es-CL" dirty="0"/>
          </a:p>
        </p:txBody>
      </p:sp>
    </p:spTree>
    <p:extLst>
      <p:ext uri="{BB962C8B-B14F-4D97-AF65-F5344CB8AC3E}">
        <p14:creationId xmlns:p14="http://schemas.microsoft.com/office/powerpoint/2010/main" val="26017221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341784"/>
            <a:ext cx="7467600" cy="1143000"/>
          </a:xfrm>
        </p:spPr>
        <p:txBody>
          <a:bodyPr>
            <a:normAutofit fontScale="90000"/>
          </a:bodyPr>
          <a:lstStyle/>
          <a:p>
            <a:pPr algn="ctr"/>
            <a:r>
              <a:rPr lang="es-CL" dirty="0" err="1" smtClean="0"/>
              <a:t>Item</a:t>
            </a:r>
            <a:r>
              <a:rPr lang="es-CL" dirty="0" smtClean="0"/>
              <a:t> 10: Labor del profesor (S1 y S2) Profesores </a:t>
            </a:r>
            <a:r>
              <a:rPr lang="es-CL" dirty="0" err="1" smtClean="0"/>
              <a:t>Part</a:t>
            </a:r>
            <a:r>
              <a:rPr lang="es-CL" dirty="0" smtClean="0"/>
              <a:t>-Time</a:t>
            </a:r>
            <a:endParaRPr lang="es-ES" dirty="0"/>
          </a:p>
        </p:txBody>
      </p:sp>
      <p:sp>
        <p:nvSpPr>
          <p:cNvPr id="3" name="Content Placeholder 2"/>
          <p:cNvSpPr>
            <a:spLocks noGrp="1"/>
          </p:cNvSpPr>
          <p:nvPr>
            <p:ph idx="1"/>
          </p:nvPr>
        </p:nvSpPr>
        <p:spPr>
          <a:xfrm>
            <a:off x="251520" y="1772817"/>
            <a:ext cx="4320480" cy="4525962"/>
          </a:xfrm>
        </p:spPr>
        <p:txBody>
          <a:bodyPr>
            <a:normAutofit fontScale="92500" lnSpcReduction="10000"/>
          </a:bodyPr>
          <a:lstStyle/>
          <a:p>
            <a:pPr marL="36576" indent="0">
              <a:buNone/>
            </a:pPr>
            <a:r>
              <a:rPr lang="es-CL" sz="2000" dirty="0" smtClean="0"/>
              <a:t>Mejores evaluados (S1):</a:t>
            </a:r>
          </a:p>
          <a:p>
            <a:r>
              <a:rPr lang="es-CL" sz="2000" dirty="0" smtClean="0"/>
              <a:t>C. Rojas (ELO-314: 4,73)</a:t>
            </a:r>
          </a:p>
          <a:p>
            <a:r>
              <a:rPr lang="es-CL" sz="2000" dirty="0" smtClean="0"/>
              <a:t>R. </a:t>
            </a:r>
            <a:r>
              <a:rPr lang="es-CL" sz="2000" dirty="0" err="1" smtClean="0"/>
              <a:t>Lizana</a:t>
            </a:r>
            <a:r>
              <a:rPr lang="es-CL" sz="2000" dirty="0" smtClean="0"/>
              <a:t> (ELO-382: 4,69)</a:t>
            </a:r>
          </a:p>
          <a:p>
            <a:r>
              <a:rPr lang="es-CL" sz="2000" dirty="0" smtClean="0"/>
              <a:t>D. </a:t>
            </a:r>
            <a:r>
              <a:rPr lang="es-CL" sz="2000" dirty="0" err="1" smtClean="0"/>
              <a:t>Erraz</a:t>
            </a:r>
            <a:r>
              <a:rPr lang="es-CL" sz="2000" dirty="0" smtClean="0"/>
              <a:t> (ELO-375: 4,58)</a:t>
            </a:r>
          </a:p>
          <a:p>
            <a:r>
              <a:rPr lang="es-CL" sz="2000" dirty="0" smtClean="0"/>
              <a:t>J. Torres (TEL-241: 4,57)</a:t>
            </a:r>
          </a:p>
          <a:p>
            <a:r>
              <a:rPr lang="es-CL" sz="2000" dirty="0" smtClean="0"/>
              <a:t>M. </a:t>
            </a:r>
            <a:r>
              <a:rPr lang="es-CL" sz="2000" dirty="0" err="1" smtClean="0"/>
              <a:t>Rodriguez</a:t>
            </a:r>
            <a:r>
              <a:rPr lang="es-CL" sz="2000" dirty="0" smtClean="0"/>
              <a:t> (ELO-241 4,57)</a:t>
            </a:r>
          </a:p>
          <a:p>
            <a:endParaRPr lang="es-CL" sz="2000" dirty="0"/>
          </a:p>
          <a:p>
            <a:endParaRPr lang="es-CL" sz="2000" dirty="0" smtClean="0"/>
          </a:p>
          <a:p>
            <a:pPr marL="36576" indent="0">
              <a:buNone/>
            </a:pPr>
            <a:r>
              <a:rPr lang="es-CL" sz="2000" dirty="0" smtClean="0"/>
              <a:t>Peores evaluados </a:t>
            </a:r>
            <a:r>
              <a:rPr lang="es-CL" sz="2000" dirty="0"/>
              <a:t>(S1)</a:t>
            </a:r>
            <a:r>
              <a:rPr lang="es-CL" sz="2000" dirty="0" smtClean="0"/>
              <a:t>:</a:t>
            </a:r>
          </a:p>
          <a:p>
            <a:r>
              <a:rPr lang="es-CL" sz="2000" dirty="0" smtClean="0"/>
              <a:t>J. Torres (TEL-342: 2,9)</a:t>
            </a:r>
          </a:p>
          <a:p>
            <a:r>
              <a:rPr lang="es-CL" sz="2000" dirty="0" smtClean="0"/>
              <a:t>G. </a:t>
            </a:r>
            <a:r>
              <a:rPr lang="es-CL" sz="2000" dirty="0" err="1" smtClean="0"/>
              <a:t>Marin</a:t>
            </a:r>
            <a:r>
              <a:rPr lang="es-CL" sz="2000" dirty="0" smtClean="0"/>
              <a:t> (ELO-108: 3,45)</a:t>
            </a:r>
          </a:p>
          <a:p>
            <a:r>
              <a:rPr lang="es-CL" sz="2000" dirty="0" smtClean="0"/>
              <a:t>F. Vargas (IPD-431: 3,62)</a:t>
            </a:r>
          </a:p>
          <a:p>
            <a:r>
              <a:rPr lang="es-CL" sz="2000" dirty="0" smtClean="0"/>
              <a:t>R. Carvajal (ELO-103: 3,8)</a:t>
            </a:r>
          </a:p>
          <a:p>
            <a:r>
              <a:rPr lang="es-CL" sz="2000" dirty="0" smtClean="0"/>
              <a:t>G. </a:t>
            </a:r>
            <a:r>
              <a:rPr lang="es-CL" sz="2000" dirty="0" err="1" smtClean="0"/>
              <a:t>Marin</a:t>
            </a:r>
            <a:r>
              <a:rPr lang="es-CL" sz="2000" dirty="0" smtClean="0"/>
              <a:t> (ELO-109: 3,86)</a:t>
            </a:r>
            <a:endParaRPr lang="es-ES" sz="2000" dirty="0" smtClean="0"/>
          </a:p>
          <a:p>
            <a:endParaRPr lang="es-CL" sz="2000" dirty="0"/>
          </a:p>
        </p:txBody>
      </p:sp>
      <p:sp>
        <p:nvSpPr>
          <p:cNvPr id="5" name="Content Placeholder 2"/>
          <p:cNvSpPr txBox="1">
            <a:spLocks/>
          </p:cNvSpPr>
          <p:nvPr/>
        </p:nvSpPr>
        <p:spPr>
          <a:xfrm>
            <a:off x="4716016" y="1772815"/>
            <a:ext cx="4207915" cy="4525963"/>
          </a:xfrm>
          <a:prstGeom prst="rect">
            <a:avLst/>
          </a:prstGeom>
        </p:spPr>
        <p:txBody>
          <a:bodyPr vert="horz">
            <a:normAutofit fontScale="77500" lnSpcReduction="20000"/>
          </a:bodyPr>
          <a:lst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a:lstStyle>
          <a:p>
            <a:pPr marL="36576" indent="0">
              <a:buNone/>
            </a:pPr>
            <a:r>
              <a:rPr lang="es-CL" sz="2600" dirty="0" smtClean="0"/>
              <a:t>Mejores evaluados </a:t>
            </a:r>
            <a:r>
              <a:rPr lang="es-CL" sz="2600" dirty="0"/>
              <a:t>(</a:t>
            </a:r>
            <a:r>
              <a:rPr lang="es-CL" sz="2600" dirty="0" smtClean="0"/>
              <a:t>S2):</a:t>
            </a:r>
          </a:p>
          <a:p>
            <a:r>
              <a:rPr lang="es-CL" sz="2600" dirty="0" smtClean="0"/>
              <a:t>J. Torres (TEL-241: 4,78)</a:t>
            </a:r>
          </a:p>
          <a:p>
            <a:r>
              <a:rPr lang="es-CL" sz="2600" dirty="0" smtClean="0"/>
              <a:t>M. </a:t>
            </a:r>
            <a:r>
              <a:rPr lang="es-CL" sz="2600" dirty="0" err="1" smtClean="0"/>
              <a:t>Solis</a:t>
            </a:r>
            <a:r>
              <a:rPr lang="es-CL" sz="2600" dirty="0"/>
              <a:t> </a:t>
            </a:r>
            <a:r>
              <a:rPr lang="es-CL" sz="2600" dirty="0" smtClean="0"/>
              <a:t>(ELO-312: 4,71)</a:t>
            </a:r>
          </a:p>
          <a:p>
            <a:r>
              <a:rPr lang="es-CL" sz="2600" dirty="0" smtClean="0"/>
              <a:t>A. Leiva (TEL-233: 4,44)</a:t>
            </a:r>
          </a:p>
          <a:p>
            <a:r>
              <a:rPr lang="es-CL" sz="2600" dirty="0" smtClean="0"/>
              <a:t>D. </a:t>
            </a:r>
            <a:r>
              <a:rPr lang="es-CL" sz="2600" dirty="0" err="1" smtClean="0"/>
              <a:t>Erraz</a:t>
            </a:r>
            <a:r>
              <a:rPr lang="es-CL" sz="2600" dirty="0" smtClean="0"/>
              <a:t> (ELO-271:4,33)</a:t>
            </a:r>
          </a:p>
          <a:p>
            <a:r>
              <a:rPr lang="es-CL" sz="2600" dirty="0" smtClean="0"/>
              <a:t>I. Rivero (ELO-373: 4,09)</a:t>
            </a:r>
          </a:p>
          <a:p>
            <a:endParaRPr lang="es-CL" sz="2600" dirty="0"/>
          </a:p>
          <a:p>
            <a:endParaRPr lang="es-CL" sz="2600" dirty="0" smtClean="0"/>
          </a:p>
          <a:p>
            <a:pPr marL="36576" indent="0">
              <a:buNone/>
            </a:pPr>
            <a:r>
              <a:rPr lang="es-CL" sz="2600" dirty="0" smtClean="0"/>
              <a:t>Peores evaluados </a:t>
            </a:r>
            <a:r>
              <a:rPr lang="es-CL" sz="2600" dirty="0"/>
              <a:t>(</a:t>
            </a:r>
            <a:r>
              <a:rPr lang="es-CL" sz="2600" dirty="0" smtClean="0"/>
              <a:t>S2):</a:t>
            </a:r>
          </a:p>
          <a:p>
            <a:r>
              <a:rPr lang="es-CL" sz="2600" dirty="0" smtClean="0"/>
              <a:t>G. </a:t>
            </a:r>
            <a:r>
              <a:rPr lang="es-CL" sz="2600" dirty="0" err="1" smtClean="0"/>
              <a:t>Marin</a:t>
            </a:r>
            <a:r>
              <a:rPr lang="es-CL" sz="2600" dirty="0" smtClean="0"/>
              <a:t> (TEL-202: 3,12)</a:t>
            </a:r>
          </a:p>
          <a:p>
            <a:r>
              <a:rPr lang="es-CL" sz="2600" dirty="0" smtClean="0"/>
              <a:t>G. </a:t>
            </a:r>
            <a:r>
              <a:rPr lang="es-CL" sz="2600" dirty="0" err="1" smtClean="0"/>
              <a:t>Marin</a:t>
            </a:r>
            <a:r>
              <a:rPr lang="es-CL" sz="2600" dirty="0" smtClean="0"/>
              <a:t> (TEL-201: 3,14)</a:t>
            </a:r>
          </a:p>
          <a:p>
            <a:r>
              <a:rPr lang="es-CL" sz="2600" dirty="0" smtClean="0"/>
              <a:t>G. </a:t>
            </a:r>
            <a:r>
              <a:rPr lang="es-CL" sz="2600" dirty="0" err="1" smtClean="0"/>
              <a:t>Marin</a:t>
            </a:r>
            <a:r>
              <a:rPr lang="es-CL" sz="2600" dirty="0" smtClean="0"/>
              <a:t> (ELO-107: 3,25)</a:t>
            </a:r>
          </a:p>
          <a:p>
            <a:r>
              <a:rPr lang="es-CL" sz="2600" dirty="0" smtClean="0"/>
              <a:t>Y más ramos </a:t>
            </a:r>
            <a:r>
              <a:rPr lang="es-CL" sz="2600" dirty="0" err="1" smtClean="0"/>
              <a:t>Marin</a:t>
            </a:r>
            <a:r>
              <a:rPr lang="es-CL" sz="2600" dirty="0" smtClean="0"/>
              <a:t>.</a:t>
            </a:r>
          </a:p>
          <a:p>
            <a:r>
              <a:rPr lang="es-ES" sz="2600" dirty="0" smtClean="0"/>
              <a:t>Carvajal (ELO-103: 3,75)</a:t>
            </a:r>
          </a:p>
          <a:p>
            <a:endParaRPr lang="es-CL" dirty="0"/>
          </a:p>
        </p:txBody>
      </p:sp>
    </p:spTree>
    <p:extLst>
      <p:ext uri="{BB962C8B-B14F-4D97-AF65-F5344CB8AC3E}">
        <p14:creationId xmlns:p14="http://schemas.microsoft.com/office/powerpoint/2010/main" val="18943580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s-CL" dirty="0" smtClean="0"/>
              <a:t>Conclusiones acerca las el ítem 10: Labor del profesor.</a:t>
            </a:r>
            <a:endParaRPr lang="es-ES" dirty="0"/>
          </a:p>
        </p:txBody>
      </p:sp>
      <p:sp>
        <p:nvSpPr>
          <p:cNvPr id="7" name="Marcador de contenido 6"/>
          <p:cNvSpPr>
            <a:spLocks noGrp="1"/>
          </p:cNvSpPr>
          <p:nvPr>
            <p:ph idx="1"/>
          </p:nvPr>
        </p:nvSpPr>
        <p:spPr/>
        <p:txBody>
          <a:bodyPr>
            <a:normAutofit lnSpcReduction="10000"/>
          </a:bodyPr>
          <a:lstStyle/>
          <a:p>
            <a:r>
              <a:rPr lang="es-CL" sz="2000" dirty="0" smtClean="0"/>
              <a:t>Comparando al resultado global mostrado con anterioridad, vemos que nombres se repiten, pero otros desaparecen en los peores evaluados, como </a:t>
            </a:r>
            <a:r>
              <a:rPr lang="es-CL" sz="2000" dirty="0" err="1" smtClean="0"/>
              <a:t>Matias</a:t>
            </a:r>
            <a:r>
              <a:rPr lang="es-CL" sz="2000" dirty="0" smtClean="0"/>
              <a:t> </a:t>
            </a:r>
            <a:r>
              <a:rPr lang="es-CL" sz="2000" dirty="0" err="1" smtClean="0"/>
              <a:t>Zañartu</a:t>
            </a:r>
            <a:r>
              <a:rPr lang="es-CL" sz="2000" dirty="0" smtClean="0"/>
              <a:t>, y eso que en la mayoría los resultados negativos obtienen peores resultados analizando únicamente el punto de labor del profesor, demostrando que el global considera puntos en su cálculo que únicamente terminan creando una imagen no confiable de la crítica del estudiante sobre su profesor.</a:t>
            </a:r>
          </a:p>
          <a:p>
            <a:r>
              <a:rPr lang="es-CL" sz="2000" dirty="0" smtClean="0"/>
              <a:t>G. Marín aparece muchas veces en el caso de profesores </a:t>
            </a:r>
            <a:r>
              <a:rPr lang="es-CL" sz="2000" dirty="0" err="1" smtClean="0"/>
              <a:t>part</a:t>
            </a:r>
            <a:r>
              <a:rPr lang="es-CL" sz="2000" dirty="0" smtClean="0"/>
              <a:t>-time, no hay mejoras respecto el año pasado, incluso baja algunos puntos. Carvajal presenta mejoras respecto al año pasado en el ítem presentado (de 3,04 a 3,75)!. Los profesores de planta como Suarez y Rojas siguen presentes, aunque el profesor Ricardo Rojas subió de un 2,78 a un 3,35; siendo algo destacable.</a:t>
            </a:r>
          </a:p>
          <a:p>
            <a:pPr marL="36576" indent="0">
              <a:buNone/>
            </a:pPr>
            <a:endParaRPr lang="es-CL" sz="2000" dirty="0"/>
          </a:p>
        </p:txBody>
      </p:sp>
    </p:spTree>
    <p:extLst>
      <p:ext uri="{BB962C8B-B14F-4D97-AF65-F5344CB8AC3E}">
        <p14:creationId xmlns:p14="http://schemas.microsoft.com/office/powerpoint/2010/main" val="20703240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pPr algn="ctr"/>
            <a:r>
              <a:rPr lang="es-CL" dirty="0" smtClean="0"/>
              <a:t>Evaluación del profesor: (S1 y S2) Profesores de planta</a:t>
            </a:r>
            <a:endParaRPr lang="es-ES" dirty="0"/>
          </a:p>
        </p:txBody>
      </p:sp>
      <p:sp>
        <p:nvSpPr>
          <p:cNvPr id="5" name="Content Placeholder 2"/>
          <p:cNvSpPr>
            <a:spLocks noGrp="1"/>
          </p:cNvSpPr>
          <p:nvPr>
            <p:ph idx="1"/>
          </p:nvPr>
        </p:nvSpPr>
        <p:spPr>
          <a:xfrm>
            <a:off x="425100" y="1556792"/>
            <a:ext cx="3466728" cy="4525963"/>
          </a:xfrm>
        </p:spPr>
        <p:txBody>
          <a:bodyPr>
            <a:normAutofit fontScale="47500" lnSpcReduction="20000"/>
          </a:bodyPr>
          <a:lstStyle/>
          <a:p>
            <a:pPr marL="36576" indent="0">
              <a:buNone/>
            </a:pPr>
            <a:r>
              <a:rPr lang="es-CL" sz="3600" dirty="0" smtClean="0"/>
              <a:t>Mejores evaluados (S1):</a:t>
            </a:r>
          </a:p>
          <a:p>
            <a:r>
              <a:rPr lang="es-CL" sz="3600" dirty="0" smtClean="0"/>
              <a:t>Samir </a:t>
            </a:r>
            <a:r>
              <a:rPr lang="es-CL" sz="3600" dirty="0" err="1" smtClean="0"/>
              <a:t>Kouro</a:t>
            </a:r>
            <a:r>
              <a:rPr lang="es-CL" sz="3600" dirty="0" smtClean="0"/>
              <a:t> (IPD413: 4,75)</a:t>
            </a:r>
          </a:p>
          <a:p>
            <a:r>
              <a:rPr lang="es-CL" sz="3600" dirty="0" smtClean="0"/>
              <a:t>M. </a:t>
            </a:r>
            <a:r>
              <a:rPr lang="es-CL" sz="3600" dirty="0" err="1" smtClean="0"/>
              <a:t>Derpich</a:t>
            </a:r>
            <a:r>
              <a:rPr lang="es-CL" sz="3600" dirty="0" smtClean="0"/>
              <a:t> (ELO-250: 4,72)</a:t>
            </a:r>
          </a:p>
          <a:p>
            <a:r>
              <a:rPr lang="es-CL" sz="3600" dirty="0" smtClean="0"/>
              <a:t>M. </a:t>
            </a:r>
            <a:r>
              <a:rPr lang="es-CL" sz="3600" dirty="0" err="1" smtClean="0"/>
              <a:t>Zuñiga</a:t>
            </a:r>
            <a:r>
              <a:rPr lang="es-CL" sz="3600" dirty="0" smtClean="0"/>
              <a:t> (TEL-352: 4,71)</a:t>
            </a:r>
          </a:p>
          <a:p>
            <a:r>
              <a:rPr lang="es-CL" sz="3600" dirty="0" smtClean="0"/>
              <a:t>H. Carrasco (ELO-253: 4,7)</a:t>
            </a:r>
          </a:p>
          <a:p>
            <a:r>
              <a:rPr lang="es-CL" sz="3600" dirty="0" smtClean="0"/>
              <a:t>A. </a:t>
            </a:r>
            <a:r>
              <a:rPr lang="es-CL" sz="3600" dirty="0" err="1" smtClean="0"/>
              <a:t>Gonzalez</a:t>
            </a:r>
            <a:r>
              <a:rPr lang="es-CL" sz="3600" dirty="0" smtClean="0"/>
              <a:t> (ELO-322: 4,68)</a:t>
            </a:r>
          </a:p>
          <a:p>
            <a:endParaRPr lang="es-CL" sz="3600" dirty="0" smtClean="0"/>
          </a:p>
          <a:p>
            <a:pPr marL="36576" indent="0">
              <a:buNone/>
            </a:pPr>
            <a:endParaRPr lang="es-CL" sz="3600" dirty="0" smtClean="0"/>
          </a:p>
          <a:p>
            <a:pPr marL="36576" indent="0">
              <a:buNone/>
            </a:pPr>
            <a:r>
              <a:rPr lang="es-CL" sz="3600" dirty="0" smtClean="0"/>
              <a:t>Peores evaluados </a:t>
            </a:r>
            <a:r>
              <a:rPr lang="es-CL" sz="3600" dirty="0"/>
              <a:t>(S1)</a:t>
            </a:r>
            <a:r>
              <a:rPr lang="es-CL" sz="3600" dirty="0" smtClean="0"/>
              <a:t>:</a:t>
            </a:r>
          </a:p>
          <a:p>
            <a:r>
              <a:rPr lang="es-CL" sz="3600" dirty="0" smtClean="0"/>
              <a:t>R. Vallejos (ELO-204: 2,37)</a:t>
            </a:r>
          </a:p>
          <a:p>
            <a:r>
              <a:rPr lang="es-CL" sz="3600" dirty="0" smtClean="0"/>
              <a:t>D. </a:t>
            </a:r>
            <a:r>
              <a:rPr lang="es-CL" sz="3600" dirty="0" err="1" smtClean="0"/>
              <a:t>Rodriguez</a:t>
            </a:r>
            <a:r>
              <a:rPr lang="es-CL" sz="3600" dirty="0" smtClean="0"/>
              <a:t> (ELO-109: 3,09 y 3,88)</a:t>
            </a:r>
          </a:p>
          <a:p>
            <a:r>
              <a:rPr lang="es-CL" sz="3600" dirty="0" smtClean="0"/>
              <a:t>A. Suarez (ELO-270: 3,85)</a:t>
            </a:r>
          </a:p>
          <a:p>
            <a:r>
              <a:rPr lang="es-CL" sz="3600" dirty="0" smtClean="0"/>
              <a:t>M. </a:t>
            </a:r>
            <a:r>
              <a:rPr lang="es-CL" sz="3600" dirty="0" err="1" smtClean="0"/>
              <a:t>Zañartu</a:t>
            </a:r>
            <a:r>
              <a:rPr lang="es-CL" sz="3600" dirty="0" smtClean="0"/>
              <a:t> (TEL-231: 3,95)</a:t>
            </a:r>
          </a:p>
          <a:p>
            <a:r>
              <a:rPr lang="es-CL" sz="3600" dirty="0" smtClean="0"/>
              <a:t>R. Rojas (ELO-104: 3,95)</a:t>
            </a:r>
            <a:endParaRPr lang="es-ES" sz="3600" dirty="0" smtClean="0"/>
          </a:p>
          <a:p>
            <a:endParaRPr lang="es-CL" dirty="0"/>
          </a:p>
        </p:txBody>
      </p:sp>
      <p:sp>
        <p:nvSpPr>
          <p:cNvPr id="6" name="Content Placeholder 2"/>
          <p:cNvSpPr txBox="1">
            <a:spLocks/>
          </p:cNvSpPr>
          <p:nvPr/>
        </p:nvSpPr>
        <p:spPr>
          <a:xfrm>
            <a:off x="4788024" y="1484784"/>
            <a:ext cx="3466728" cy="4525963"/>
          </a:xfrm>
          <a:prstGeom prst="rect">
            <a:avLst/>
          </a:prstGeom>
        </p:spPr>
        <p:txBody>
          <a:bodyPr vert="horz">
            <a:normAutofit fontScale="55000" lnSpcReduction="20000"/>
          </a:bodyPr>
          <a:lst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a:lstStyle>
          <a:p>
            <a:pPr marL="36576" indent="0">
              <a:buNone/>
            </a:pPr>
            <a:r>
              <a:rPr lang="es-CL" dirty="0" smtClean="0"/>
              <a:t>Mejores evaluados </a:t>
            </a:r>
            <a:r>
              <a:rPr lang="es-CL" dirty="0"/>
              <a:t>(</a:t>
            </a:r>
            <a:r>
              <a:rPr lang="es-CL" dirty="0" smtClean="0"/>
              <a:t>S2):</a:t>
            </a:r>
          </a:p>
          <a:p>
            <a:r>
              <a:rPr lang="es-CL" dirty="0" smtClean="0"/>
              <a:t>M. </a:t>
            </a:r>
            <a:r>
              <a:rPr lang="es-CL" dirty="0" err="1" smtClean="0"/>
              <a:t>Zañartu</a:t>
            </a:r>
            <a:r>
              <a:rPr lang="es-CL" dirty="0" smtClean="0"/>
              <a:t> (TEL-231: 4,74)</a:t>
            </a:r>
          </a:p>
          <a:p>
            <a:r>
              <a:rPr lang="es-CL" dirty="0" smtClean="0"/>
              <a:t>S. </a:t>
            </a:r>
            <a:r>
              <a:rPr lang="es-CL" dirty="0" err="1" smtClean="0"/>
              <a:t>Kouro</a:t>
            </a:r>
            <a:r>
              <a:rPr lang="es-CL" dirty="0" smtClean="0"/>
              <a:t> (ELO-384: 4,69)</a:t>
            </a:r>
          </a:p>
          <a:p>
            <a:r>
              <a:rPr lang="es-CL" dirty="0" smtClean="0"/>
              <a:t>M. Escobar (ELO-102: 4,68)</a:t>
            </a:r>
          </a:p>
          <a:p>
            <a:r>
              <a:rPr lang="es-CL" dirty="0" smtClean="0"/>
              <a:t>J. </a:t>
            </a:r>
            <a:r>
              <a:rPr lang="es-CL" dirty="0" err="1" smtClean="0"/>
              <a:t>Yuz</a:t>
            </a:r>
            <a:r>
              <a:rPr lang="es-CL" dirty="0" smtClean="0"/>
              <a:t> (ELO-270: 4,67)</a:t>
            </a:r>
          </a:p>
          <a:p>
            <a:r>
              <a:rPr lang="es-CL" dirty="0" smtClean="0"/>
              <a:t>M. Olivares (ELO-377: 4,31)</a:t>
            </a:r>
          </a:p>
          <a:p>
            <a:endParaRPr lang="es-CL" dirty="0"/>
          </a:p>
          <a:p>
            <a:endParaRPr lang="es-CL" dirty="0" smtClean="0"/>
          </a:p>
          <a:p>
            <a:pPr marL="36576" indent="0">
              <a:buNone/>
            </a:pPr>
            <a:r>
              <a:rPr lang="es-CL" dirty="0" smtClean="0"/>
              <a:t>Peores evaluados </a:t>
            </a:r>
            <a:r>
              <a:rPr lang="es-CL" dirty="0"/>
              <a:t>(</a:t>
            </a:r>
            <a:r>
              <a:rPr lang="es-CL" dirty="0" smtClean="0"/>
              <a:t>S2):</a:t>
            </a:r>
          </a:p>
          <a:p>
            <a:r>
              <a:rPr lang="es-CL" dirty="0" smtClean="0"/>
              <a:t>R. Vallejos (ELO-204: 2,84)</a:t>
            </a:r>
          </a:p>
          <a:p>
            <a:r>
              <a:rPr lang="es-CL" dirty="0" smtClean="0"/>
              <a:t>D. </a:t>
            </a:r>
            <a:r>
              <a:rPr lang="es-CL" dirty="0" err="1" smtClean="0"/>
              <a:t>Rodriguez</a:t>
            </a:r>
            <a:r>
              <a:rPr lang="es-CL" dirty="0" smtClean="0"/>
              <a:t> (ELO-107: 3,10)</a:t>
            </a:r>
          </a:p>
          <a:p>
            <a:r>
              <a:rPr lang="es-CL" dirty="0" smtClean="0"/>
              <a:t>A. Suarez (ELO-371: 3,30)</a:t>
            </a:r>
          </a:p>
          <a:p>
            <a:r>
              <a:rPr lang="es-CL" dirty="0" smtClean="0"/>
              <a:t>W. </a:t>
            </a:r>
            <a:r>
              <a:rPr lang="es-CL" dirty="0" err="1" smtClean="0"/>
              <a:t>Creixell</a:t>
            </a:r>
            <a:r>
              <a:rPr lang="es-CL" dirty="0" smtClean="0"/>
              <a:t> (TEL-341: 3,52)</a:t>
            </a:r>
          </a:p>
          <a:p>
            <a:r>
              <a:rPr lang="es-CL" dirty="0" smtClean="0"/>
              <a:t>R. Rojas (ELO-370: 3,56)</a:t>
            </a:r>
            <a:endParaRPr lang="es-ES" dirty="0" smtClean="0"/>
          </a:p>
          <a:p>
            <a:endParaRPr lang="es-CL" dirty="0"/>
          </a:p>
        </p:txBody>
      </p:sp>
    </p:spTree>
    <p:extLst>
      <p:ext uri="{BB962C8B-B14F-4D97-AF65-F5344CB8AC3E}">
        <p14:creationId xmlns:p14="http://schemas.microsoft.com/office/powerpoint/2010/main" val="27571582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60648"/>
            <a:ext cx="7467600" cy="1143000"/>
          </a:xfrm>
        </p:spPr>
        <p:txBody>
          <a:bodyPr>
            <a:normAutofit fontScale="90000"/>
          </a:bodyPr>
          <a:lstStyle/>
          <a:p>
            <a:pPr algn="ctr"/>
            <a:r>
              <a:rPr lang="es-CL" dirty="0" smtClean="0"/>
              <a:t>Evaluación del profesor: (S1 y S2) Profesores </a:t>
            </a:r>
            <a:r>
              <a:rPr lang="es-CL" dirty="0" err="1" smtClean="0"/>
              <a:t>Part</a:t>
            </a:r>
            <a:r>
              <a:rPr lang="es-CL" dirty="0" smtClean="0"/>
              <a:t>-Time</a:t>
            </a:r>
            <a:endParaRPr lang="es-ES" dirty="0"/>
          </a:p>
        </p:txBody>
      </p:sp>
      <p:sp>
        <p:nvSpPr>
          <p:cNvPr id="5" name="Content Placeholder 2"/>
          <p:cNvSpPr>
            <a:spLocks noGrp="1"/>
          </p:cNvSpPr>
          <p:nvPr>
            <p:ph idx="1"/>
          </p:nvPr>
        </p:nvSpPr>
        <p:spPr>
          <a:xfrm>
            <a:off x="457200" y="1772816"/>
            <a:ext cx="3466728" cy="4248472"/>
          </a:xfrm>
        </p:spPr>
        <p:txBody>
          <a:bodyPr>
            <a:normAutofit fontScale="62500" lnSpcReduction="20000"/>
          </a:bodyPr>
          <a:lstStyle/>
          <a:p>
            <a:pPr marL="36576" indent="0">
              <a:buNone/>
            </a:pPr>
            <a:r>
              <a:rPr lang="es-CL" sz="2700" dirty="0" smtClean="0"/>
              <a:t>Mejores evaluados (S1):</a:t>
            </a:r>
          </a:p>
          <a:p>
            <a:r>
              <a:rPr lang="es-CL" sz="2700" dirty="0" smtClean="0"/>
              <a:t>C. Rojas (ELO-314: 4,73)</a:t>
            </a:r>
          </a:p>
          <a:p>
            <a:r>
              <a:rPr lang="es-CL" sz="2700" dirty="0" smtClean="0"/>
              <a:t>M. </a:t>
            </a:r>
            <a:r>
              <a:rPr lang="es-CL" sz="2700" dirty="0" err="1" smtClean="0"/>
              <a:t>Rodriguez</a:t>
            </a:r>
            <a:r>
              <a:rPr lang="es-CL" sz="2700" dirty="0" smtClean="0"/>
              <a:t> (ELO-241: 4,65)</a:t>
            </a:r>
          </a:p>
          <a:p>
            <a:r>
              <a:rPr lang="es-CL" sz="2700" dirty="0" smtClean="0"/>
              <a:t>R. </a:t>
            </a:r>
            <a:r>
              <a:rPr lang="es-CL" sz="2700" dirty="0" err="1" smtClean="0"/>
              <a:t>Lizana</a:t>
            </a:r>
            <a:r>
              <a:rPr lang="es-CL" sz="2700" dirty="0" smtClean="0"/>
              <a:t> (ELO-382: 4,63)</a:t>
            </a:r>
          </a:p>
          <a:p>
            <a:r>
              <a:rPr lang="es-CL" sz="2700" dirty="0" smtClean="0"/>
              <a:t>J. Torres (TEL-241: 4,63)</a:t>
            </a:r>
          </a:p>
          <a:p>
            <a:r>
              <a:rPr lang="es-CL" sz="2700" dirty="0" smtClean="0"/>
              <a:t>P. </a:t>
            </a:r>
            <a:r>
              <a:rPr lang="es-CL" sz="2700" dirty="0" err="1" smtClean="0"/>
              <a:t>Escarate</a:t>
            </a:r>
            <a:r>
              <a:rPr lang="es-CL" sz="2700" dirty="0" smtClean="0"/>
              <a:t> (ELO-271: 4,62)</a:t>
            </a:r>
          </a:p>
          <a:p>
            <a:endParaRPr lang="es-CL" sz="2700" dirty="0"/>
          </a:p>
          <a:p>
            <a:endParaRPr lang="es-CL" sz="2700" dirty="0" smtClean="0"/>
          </a:p>
          <a:p>
            <a:pPr marL="36576" indent="0">
              <a:buNone/>
            </a:pPr>
            <a:r>
              <a:rPr lang="es-CL" sz="2700" dirty="0" smtClean="0"/>
              <a:t>Peores evaluados </a:t>
            </a:r>
            <a:r>
              <a:rPr lang="es-CL" sz="2700" dirty="0"/>
              <a:t>(S1)</a:t>
            </a:r>
            <a:r>
              <a:rPr lang="es-CL" sz="2700" dirty="0" smtClean="0"/>
              <a:t>:</a:t>
            </a:r>
          </a:p>
          <a:p>
            <a:r>
              <a:rPr lang="es-CL" sz="2700" dirty="0" smtClean="0"/>
              <a:t>G. </a:t>
            </a:r>
            <a:r>
              <a:rPr lang="es-CL" sz="2700" dirty="0" err="1" smtClean="0"/>
              <a:t>Marin</a:t>
            </a:r>
            <a:r>
              <a:rPr lang="es-CL" sz="2700" dirty="0" smtClean="0"/>
              <a:t> (ELO-108: 3,48)</a:t>
            </a:r>
          </a:p>
          <a:p>
            <a:r>
              <a:rPr lang="es-CL" sz="2700" dirty="0" smtClean="0"/>
              <a:t>J. Torres (TEL-342: 3,5)</a:t>
            </a:r>
          </a:p>
          <a:p>
            <a:r>
              <a:rPr lang="es-CL" sz="2700" dirty="0" smtClean="0"/>
              <a:t>G. </a:t>
            </a:r>
            <a:r>
              <a:rPr lang="es-CL" sz="2700" dirty="0" err="1" smtClean="0"/>
              <a:t>Marin</a:t>
            </a:r>
            <a:r>
              <a:rPr lang="es-CL" sz="2700" dirty="0" smtClean="0"/>
              <a:t> (ELO109: 3,81)</a:t>
            </a:r>
          </a:p>
          <a:p>
            <a:r>
              <a:rPr lang="es-CL" sz="2700" dirty="0" smtClean="0"/>
              <a:t>R. Carvajal (ELO-103: 3,91)</a:t>
            </a:r>
          </a:p>
          <a:p>
            <a:r>
              <a:rPr lang="es-CL" sz="2700" dirty="0" smtClean="0"/>
              <a:t>R. </a:t>
            </a:r>
            <a:r>
              <a:rPr lang="es-CL" sz="2700" dirty="0" err="1" smtClean="0"/>
              <a:t>Malonnek</a:t>
            </a:r>
            <a:r>
              <a:rPr lang="es-CL" sz="2700" dirty="0" smtClean="0"/>
              <a:t> (ELO-211: 4,08)</a:t>
            </a:r>
            <a:endParaRPr lang="es-ES" sz="2700" dirty="0" smtClean="0"/>
          </a:p>
          <a:p>
            <a:endParaRPr lang="es-CL" dirty="0"/>
          </a:p>
        </p:txBody>
      </p:sp>
      <p:sp>
        <p:nvSpPr>
          <p:cNvPr id="6" name="Content Placeholder 2"/>
          <p:cNvSpPr txBox="1">
            <a:spLocks/>
          </p:cNvSpPr>
          <p:nvPr/>
        </p:nvSpPr>
        <p:spPr>
          <a:xfrm>
            <a:off x="4788024" y="1772816"/>
            <a:ext cx="3466728" cy="4525963"/>
          </a:xfrm>
          <a:prstGeom prst="rect">
            <a:avLst/>
          </a:prstGeom>
        </p:spPr>
        <p:txBody>
          <a:bodyPr vert="horz">
            <a:normAutofit fontScale="55000" lnSpcReduction="20000"/>
          </a:bodyPr>
          <a:lst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a:lstStyle>
          <a:p>
            <a:pPr marL="36576" indent="0">
              <a:buNone/>
            </a:pPr>
            <a:r>
              <a:rPr lang="es-CL" dirty="0" smtClean="0"/>
              <a:t>Mejores evaluados </a:t>
            </a:r>
            <a:r>
              <a:rPr lang="es-CL" dirty="0"/>
              <a:t>(</a:t>
            </a:r>
            <a:r>
              <a:rPr lang="es-CL" dirty="0" smtClean="0"/>
              <a:t>S2):</a:t>
            </a:r>
          </a:p>
          <a:p>
            <a:r>
              <a:rPr lang="es-CL" dirty="0" smtClean="0"/>
              <a:t>J. Torres (TEL-241: 4,73)</a:t>
            </a:r>
          </a:p>
          <a:p>
            <a:r>
              <a:rPr lang="es-CL" dirty="0" smtClean="0"/>
              <a:t>M. Solís (ELO-322: 4,49)</a:t>
            </a:r>
          </a:p>
          <a:p>
            <a:r>
              <a:rPr lang="es-CL" dirty="0" smtClean="0"/>
              <a:t>A. Leiva (TEL-233: 4,38)</a:t>
            </a:r>
          </a:p>
          <a:p>
            <a:r>
              <a:rPr lang="es-CL" dirty="0" smtClean="0"/>
              <a:t>D. </a:t>
            </a:r>
            <a:r>
              <a:rPr lang="es-CL" dirty="0" err="1" smtClean="0"/>
              <a:t>Erraz</a:t>
            </a:r>
            <a:r>
              <a:rPr lang="es-CL" dirty="0" smtClean="0"/>
              <a:t> (ELO-271: 4,26)</a:t>
            </a:r>
          </a:p>
          <a:p>
            <a:r>
              <a:rPr lang="es-CL" dirty="0" smtClean="0"/>
              <a:t>I. Rivero (ELO-373: 4,22)</a:t>
            </a:r>
          </a:p>
          <a:p>
            <a:endParaRPr lang="es-CL" dirty="0"/>
          </a:p>
          <a:p>
            <a:endParaRPr lang="es-CL" dirty="0" smtClean="0"/>
          </a:p>
          <a:p>
            <a:pPr marL="36576" indent="0">
              <a:buNone/>
            </a:pPr>
            <a:r>
              <a:rPr lang="es-CL" dirty="0" smtClean="0"/>
              <a:t>Peores evaluados </a:t>
            </a:r>
            <a:r>
              <a:rPr lang="es-CL" dirty="0"/>
              <a:t>(</a:t>
            </a:r>
            <a:r>
              <a:rPr lang="es-CL" dirty="0" smtClean="0"/>
              <a:t>S2):</a:t>
            </a:r>
          </a:p>
          <a:p>
            <a:r>
              <a:rPr lang="es-CL" dirty="0" smtClean="0"/>
              <a:t>G. Marín (ELO-107: 2,99)</a:t>
            </a:r>
          </a:p>
          <a:p>
            <a:r>
              <a:rPr lang="es-CL" dirty="0" smtClean="0"/>
              <a:t>G. </a:t>
            </a:r>
            <a:r>
              <a:rPr lang="es-CL" dirty="0" err="1" smtClean="0"/>
              <a:t>Marin</a:t>
            </a:r>
            <a:r>
              <a:rPr lang="es-CL" dirty="0" smtClean="0"/>
              <a:t> (TEL-202: 3,02).</a:t>
            </a:r>
          </a:p>
          <a:p>
            <a:r>
              <a:rPr lang="es-CL" dirty="0" smtClean="0"/>
              <a:t>Y en otros ramos más como TEL-201, ILD-208)</a:t>
            </a:r>
          </a:p>
          <a:p>
            <a:r>
              <a:rPr lang="es-CL" dirty="0" smtClean="0"/>
              <a:t>R. Carvajal (ELO-103: 3,88)</a:t>
            </a:r>
          </a:p>
          <a:p>
            <a:r>
              <a:rPr lang="es-CL" dirty="0" smtClean="0"/>
              <a:t>R. </a:t>
            </a:r>
            <a:r>
              <a:rPr lang="es-CL" dirty="0" err="1" smtClean="0"/>
              <a:t>Malonnek</a:t>
            </a:r>
            <a:r>
              <a:rPr lang="es-CL" dirty="0" smtClean="0"/>
              <a:t> (ELO-322: 3,84)</a:t>
            </a:r>
            <a:endParaRPr lang="es-ES" dirty="0" smtClean="0"/>
          </a:p>
          <a:p>
            <a:endParaRPr lang="es-CL" dirty="0"/>
          </a:p>
        </p:txBody>
      </p:sp>
    </p:spTree>
    <p:extLst>
      <p:ext uri="{BB962C8B-B14F-4D97-AF65-F5344CB8AC3E}">
        <p14:creationId xmlns:p14="http://schemas.microsoft.com/office/powerpoint/2010/main" val="3531273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pPr algn="ctr"/>
            <a:r>
              <a:rPr lang="es-CL" dirty="0" smtClean="0"/>
              <a:t>Conclusiones acerca la evaluación del profesor:</a:t>
            </a:r>
            <a:endParaRPr lang="es-ES" dirty="0"/>
          </a:p>
        </p:txBody>
      </p:sp>
      <p:sp>
        <p:nvSpPr>
          <p:cNvPr id="5" name="Marcador de contenido 4"/>
          <p:cNvSpPr>
            <a:spLocks noGrp="1"/>
          </p:cNvSpPr>
          <p:nvPr>
            <p:ph idx="1"/>
          </p:nvPr>
        </p:nvSpPr>
        <p:spPr/>
        <p:txBody>
          <a:bodyPr/>
          <a:lstStyle/>
          <a:p>
            <a:r>
              <a:rPr lang="es-CL" dirty="0" smtClean="0"/>
              <a:t>Interesante el hecho que Daniel </a:t>
            </a:r>
            <a:r>
              <a:rPr lang="es-CL" dirty="0" err="1" smtClean="0"/>
              <a:t>Rodriguez</a:t>
            </a:r>
            <a:r>
              <a:rPr lang="es-CL" dirty="0" smtClean="0"/>
              <a:t> presenta notas distintas para sus dos paralelos de ELO-107 (por ejemplo posee en un paralelo 3,10 y en otro 3,90).</a:t>
            </a:r>
            <a:endParaRPr lang="es-CL" dirty="0"/>
          </a:p>
        </p:txBody>
      </p:sp>
    </p:spTree>
    <p:extLst>
      <p:ext uri="{BB962C8B-B14F-4D97-AF65-F5344CB8AC3E}">
        <p14:creationId xmlns:p14="http://schemas.microsoft.com/office/powerpoint/2010/main" val="3750369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s-CL" dirty="0" smtClean="0"/>
              <a:t>Introducción</a:t>
            </a:r>
            <a:endParaRPr lang="es-ES" dirty="0"/>
          </a:p>
        </p:txBody>
      </p:sp>
      <p:sp>
        <p:nvSpPr>
          <p:cNvPr id="3" name="Content Placeholder 2"/>
          <p:cNvSpPr>
            <a:spLocks noGrp="1"/>
          </p:cNvSpPr>
          <p:nvPr>
            <p:ph idx="1"/>
          </p:nvPr>
        </p:nvSpPr>
        <p:spPr/>
        <p:txBody>
          <a:bodyPr>
            <a:normAutofit fontScale="92500"/>
          </a:bodyPr>
          <a:lstStyle/>
          <a:p>
            <a:pPr algn="just"/>
            <a:r>
              <a:rPr lang="es-CL" dirty="0" smtClean="0"/>
              <a:t>Se analizan los ramos con más de 6 estudiantes que hayan respondido la encuesta, y que deben representar por lo menos el 60% de los inscritos del ramo</a:t>
            </a:r>
          </a:p>
          <a:p>
            <a:pPr algn="just"/>
            <a:r>
              <a:rPr lang="es-CL" dirty="0" smtClean="0"/>
              <a:t>Se analizan los ramos de IPD también, dado a que igual sirven para el pregrado.</a:t>
            </a:r>
          </a:p>
          <a:p>
            <a:pPr algn="just"/>
            <a:r>
              <a:rPr lang="es-CL" dirty="0" smtClean="0"/>
              <a:t>Los ramos se analizan separados, a pesar de poder ser dictados por un mismo docente.</a:t>
            </a:r>
          </a:p>
          <a:p>
            <a:pPr marL="36576" indent="0">
              <a:buNone/>
            </a:pPr>
            <a:endParaRPr lang="es-ES" dirty="0"/>
          </a:p>
        </p:txBody>
      </p:sp>
    </p:spTree>
    <p:extLst>
      <p:ext uri="{BB962C8B-B14F-4D97-AF65-F5344CB8AC3E}">
        <p14:creationId xmlns:p14="http://schemas.microsoft.com/office/powerpoint/2010/main" val="27592279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pPr algn="ctr"/>
            <a:r>
              <a:rPr lang="es-CL" dirty="0" smtClean="0"/>
              <a:t>Evaluación de la asignatura (S1 y S2)</a:t>
            </a:r>
            <a:endParaRPr lang="es-ES" dirty="0"/>
          </a:p>
        </p:txBody>
      </p:sp>
      <p:sp>
        <p:nvSpPr>
          <p:cNvPr id="7" name="Content Placeholder 2"/>
          <p:cNvSpPr>
            <a:spLocks noGrp="1"/>
          </p:cNvSpPr>
          <p:nvPr>
            <p:ph idx="1"/>
          </p:nvPr>
        </p:nvSpPr>
        <p:spPr>
          <a:xfrm>
            <a:off x="323528" y="1484784"/>
            <a:ext cx="4392488" cy="5184576"/>
          </a:xfrm>
        </p:spPr>
        <p:txBody>
          <a:bodyPr>
            <a:normAutofit fontScale="62500" lnSpcReduction="20000"/>
          </a:bodyPr>
          <a:lstStyle/>
          <a:p>
            <a:pPr marL="36576" indent="0">
              <a:buNone/>
            </a:pPr>
            <a:r>
              <a:rPr lang="es-CL" sz="2900" dirty="0" smtClean="0"/>
              <a:t>Mejores evaluados (S1):</a:t>
            </a:r>
          </a:p>
          <a:p>
            <a:r>
              <a:rPr lang="es-CL" sz="2900" dirty="0" err="1" smtClean="0"/>
              <a:t>Lab</a:t>
            </a:r>
            <a:r>
              <a:rPr lang="es-CL" sz="2900" dirty="0" smtClean="0"/>
              <a:t>. Redes de computadores TEL-241</a:t>
            </a:r>
          </a:p>
          <a:p>
            <a:r>
              <a:rPr lang="es-CL" sz="2900" dirty="0" err="1" smtClean="0"/>
              <a:t>Lineas</a:t>
            </a:r>
            <a:r>
              <a:rPr lang="es-CL" sz="2900" dirty="0" smtClean="0"/>
              <a:t> de transmisión y </a:t>
            </a:r>
            <a:r>
              <a:rPr lang="es-CL" sz="2900" dirty="0" err="1" smtClean="0"/>
              <a:t>guias</a:t>
            </a:r>
            <a:r>
              <a:rPr lang="es-CL" sz="2900" dirty="0" smtClean="0"/>
              <a:t> de ondas ELO251</a:t>
            </a:r>
          </a:p>
          <a:p>
            <a:r>
              <a:rPr lang="es-CL" sz="2900" dirty="0" err="1" smtClean="0"/>
              <a:t>Lab</a:t>
            </a:r>
            <a:r>
              <a:rPr lang="es-CL" sz="2900" dirty="0" smtClean="0"/>
              <a:t>. Procesamiento digital de señales ELO314</a:t>
            </a:r>
          </a:p>
          <a:p>
            <a:r>
              <a:rPr lang="es-CL" sz="2900" dirty="0" smtClean="0"/>
              <a:t>Telecomunicaciones inalámbricas ELO346</a:t>
            </a:r>
          </a:p>
          <a:p>
            <a:endParaRPr lang="es-CL" sz="2900" dirty="0"/>
          </a:p>
          <a:p>
            <a:pPr marL="36576" indent="0">
              <a:buNone/>
            </a:pPr>
            <a:endParaRPr lang="es-CL" sz="2900" dirty="0" smtClean="0"/>
          </a:p>
          <a:p>
            <a:pPr marL="36576" indent="0">
              <a:buNone/>
            </a:pPr>
            <a:r>
              <a:rPr lang="es-CL" sz="2900" dirty="0" smtClean="0"/>
              <a:t>Peores evaluados </a:t>
            </a:r>
            <a:r>
              <a:rPr lang="es-CL" sz="2900" dirty="0"/>
              <a:t>(S1)</a:t>
            </a:r>
            <a:r>
              <a:rPr lang="es-CL" sz="2900" dirty="0" smtClean="0"/>
              <a:t>:</a:t>
            </a:r>
          </a:p>
          <a:p>
            <a:r>
              <a:rPr lang="es-CL" sz="2900" dirty="0" smtClean="0"/>
              <a:t>Probabilidad ELO 204</a:t>
            </a:r>
          </a:p>
          <a:p>
            <a:r>
              <a:rPr lang="es-CL" sz="2900" dirty="0" err="1" smtClean="0"/>
              <a:t>Teoria</a:t>
            </a:r>
            <a:r>
              <a:rPr lang="es-CL" sz="2900" dirty="0" smtClean="0"/>
              <a:t> de redes eléctricas 2 ELO 103</a:t>
            </a:r>
          </a:p>
          <a:p>
            <a:r>
              <a:rPr lang="es-CL" sz="2900" dirty="0" err="1" smtClean="0"/>
              <a:t>Lab</a:t>
            </a:r>
            <a:r>
              <a:rPr lang="es-CL" sz="2900" dirty="0" smtClean="0"/>
              <a:t>. </a:t>
            </a:r>
            <a:r>
              <a:rPr lang="es-CL" sz="2900" dirty="0" err="1" smtClean="0"/>
              <a:t>Elo</a:t>
            </a:r>
            <a:r>
              <a:rPr lang="es-CL" sz="2900" dirty="0" smtClean="0"/>
              <a:t> B ELO109</a:t>
            </a:r>
          </a:p>
          <a:p>
            <a:r>
              <a:rPr lang="es-CL" sz="2900" dirty="0" err="1" smtClean="0"/>
              <a:t>Funadamentos</a:t>
            </a:r>
            <a:r>
              <a:rPr lang="es-CL" sz="2900" dirty="0" smtClean="0"/>
              <a:t> de electrónica ILD208</a:t>
            </a:r>
          </a:p>
          <a:p>
            <a:r>
              <a:rPr lang="es-CL" sz="2900" dirty="0" err="1" smtClean="0"/>
              <a:t>Lab</a:t>
            </a:r>
            <a:r>
              <a:rPr lang="es-CL" sz="2900" dirty="0" smtClean="0"/>
              <a:t>. Sistema digitales ELO212</a:t>
            </a:r>
          </a:p>
          <a:p>
            <a:endParaRPr lang="es-ES" dirty="0" smtClean="0"/>
          </a:p>
          <a:p>
            <a:endParaRPr lang="es-CL" dirty="0"/>
          </a:p>
        </p:txBody>
      </p:sp>
      <p:sp>
        <p:nvSpPr>
          <p:cNvPr id="8" name="Content Placeholder 2"/>
          <p:cNvSpPr txBox="1">
            <a:spLocks/>
          </p:cNvSpPr>
          <p:nvPr/>
        </p:nvSpPr>
        <p:spPr>
          <a:xfrm>
            <a:off x="4860032" y="1484784"/>
            <a:ext cx="3672408" cy="4728054"/>
          </a:xfrm>
          <a:prstGeom prst="rect">
            <a:avLst/>
          </a:prstGeom>
        </p:spPr>
        <p:txBody>
          <a:bodyPr vert="horz">
            <a:normAutofit fontScale="55000" lnSpcReduction="20000"/>
          </a:bodyPr>
          <a:lst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a:lstStyle>
          <a:p>
            <a:pPr marL="36576" indent="0">
              <a:buNone/>
            </a:pPr>
            <a:r>
              <a:rPr lang="es-CL" dirty="0" smtClean="0"/>
              <a:t>Mejores evaluados </a:t>
            </a:r>
            <a:r>
              <a:rPr lang="es-CL" dirty="0"/>
              <a:t>(</a:t>
            </a:r>
            <a:r>
              <a:rPr lang="es-CL" dirty="0" smtClean="0"/>
              <a:t>S2):</a:t>
            </a:r>
          </a:p>
          <a:p>
            <a:r>
              <a:rPr lang="es-CL" dirty="0" smtClean="0"/>
              <a:t>Sistema de telecomunicaciones TEL-231</a:t>
            </a:r>
          </a:p>
          <a:p>
            <a:r>
              <a:rPr lang="es-CL" dirty="0" smtClean="0"/>
              <a:t>ELO 384 Aplicación de convertidores estáticos</a:t>
            </a:r>
          </a:p>
          <a:p>
            <a:r>
              <a:rPr lang="es-CL" dirty="0" smtClean="0"/>
              <a:t>ELO 107 </a:t>
            </a:r>
            <a:r>
              <a:rPr lang="es-CL" dirty="0" err="1" smtClean="0"/>
              <a:t>Lab</a:t>
            </a:r>
            <a:r>
              <a:rPr lang="es-CL" dirty="0" smtClean="0"/>
              <a:t>. </a:t>
            </a:r>
            <a:r>
              <a:rPr lang="es-CL" dirty="0" err="1" smtClean="0"/>
              <a:t>Elo</a:t>
            </a:r>
            <a:r>
              <a:rPr lang="es-CL" dirty="0" smtClean="0"/>
              <a:t> A</a:t>
            </a:r>
          </a:p>
          <a:p>
            <a:r>
              <a:rPr lang="es-CL" dirty="0" smtClean="0"/>
              <a:t>ELO270 Control </a:t>
            </a:r>
            <a:r>
              <a:rPr lang="es-CL" dirty="0" err="1" smtClean="0"/>
              <a:t>aútomático</a:t>
            </a:r>
            <a:endParaRPr lang="es-CL" dirty="0" smtClean="0"/>
          </a:p>
          <a:p>
            <a:r>
              <a:rPr lang="es-CL" dirty="0" smtClean="0"/>
              <a:t>ELO381 Electrónica Industrial</a:t>
            </a:r>
          </a:p>
          <a:p>
            <a:endParaRPr lang="es-CL" dirty="0"/>
          </a:p>
          <a:p>
            <a:endParaRPr lang="es-CL" dirty="0" smtClean="0"/>
          </a:p>
          <a:p>
            <a:pPr marL="36576" indent="0">
              <a:buNone/>
            </a:pPr>
            <a:r>
              <a:rPr lang="es-CL" dirty="0" smtClean="0"/>
              <a:t>Peores evaluados </a:t>
            </a:r>
            <a:r>
              <a:rPr lang="es-CL" dirty="0"/>
              <a:t>(</a:t>
            </a:r>
            <a:r>
              <a:rPr lang="es-CL" dirty="0" smtClean="0"/>
              <a:t>S2):</a:t>
            </a:r>
          </a:p>
          <a:p>
            <a:r>
              <a:rPr lang="es-CL" dirty="0" smtClean="0"/>
              <a:t>ELO103 Redes 2</a:t>
            </a:r>
          </a:p>
          <a:p>
            <a:r>
              <a:rPr lang="es-CL" dirty="0" smtClean="0"/>
              <a:t>ELO107 </a:t>
            </a:r>
            <a:r>
              <a:rPr lang="es-CL" dirty="0" err="1" smtClean="0"/>
              <a:t>lab</a:t>
            </a:r>
            <a:r>
              <a:rPr lang="es-CL" dirty="0" smtClean="0"/>
              <a:t> ELO A (en un paralelo es bien evaluado y en otro no?)</a:t>
            </a:r>
          </a:p>
          <a:p>
            <a:r>
              <a:rPr lang="es-CL" dirty="0" smtClean="0"/>
              <a:t>ELO 204</a:t>
            </a:r>
          </a:p>
          <a:p>
            <a:r>
              <a:rPr lang="es-CL" dirty="0" smtClean="0"/>
              <a:t>ELO370, ELO371</a:t>
            </a:r>
          </a:p>
          <a:p>
            <a:r>
              <a:rPr lang="es-CL" dirty="0" smtClean="0"/>
              <a:t>ILD208 (Marín?)</a:t>
            </a:r>
            <a:endParaRPr lang="es-ES" dirty="0" smtClean="0"/>
          </a:p>
          <a:p>
            <a:endParaRPr lang="es-CL" dirty="0"/>
          </a:p>
        </p:txBody>
      </p:sp>
    </p:spTree>
    <p:extLst>
      <p:ext uri="{BB962C8B-B14F-4D97-AF65-F5344CB8AC3E}">
        <p14:creationId xmlns:p14="http://schemas.microsoft.com/office/powerpoint/2010/main" val="4230708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pPr algn="ctr"/>
            <a:r>
              <a:rPr lang="es-CL" dirty="0" smtClean="0"/>
              <a:t>Conclusiones acerca la evaluación a la asignatura:</a:t>
            </a:r>
            <a:endParaRPr lang="es-ES" dirty="0"/>
          </a:p>
        </p:txBody>
      </p:sp>
      <p:sp>
        <p:nvSpPr>
          <p:cNvPr id="5" name="Content Placeholder 2"/>
          <p:cNvSpPr>
            <a:spLocks noGrp="1"/>
          </p:cNvSpPr>
          <p:nvPr>
            <p:ph idx="1"/>
          </p:nvPr>
        </p:nvSpPr>
        <p:spPr/>
        <p:txBody>
          <a:bodyPr/>
          <a:lstStyle/>
          <a:p>
            <a:r>
              <a:rPr lang="es-ES" dirty="0" smtClean="0"/>
              <a:t>Asignaturas mal evaluadas:</a:t>
            </a:r>
          </a:p>
          <a:p>
            <a:pPr lvl="1"/>
            <a:r>
              <a:rPr lang="es-ES" dirty="0" smtClean="0"/>
              <a:t>Respuesta de profesores malos? Será entonces un mal indicador?. El principio se repite tanto en este año como el pasado.</a:t>
            </a:r>
            <a:endParaRPr lang="es-ES" dirty="0"/>
          </a:p>
          <a:p>
            <a:pPr lvl="1"/>
            <a:r>
              <a:rPr lang="es-ES" dirty="0" smtClean="0"/>
              <a:t>Problemas en los laboratorios, unos muy bien evaluados, otros no, porque? (incluso entre paralelos!!!!)</a:t>
            </a:r>
          </a:p>
        </p:txBody>
      </p:sp>
    </p:spTree>
    <p:extLst>
      <p:ext uri="{BB962C8B-B14F-4D97-AF65-F5344CB8AC3E}">
        <p14:creationId xmlns:p14="http://schemas.microsoft.com/office/powerpoint/2010/main" val="1723766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pPr algn="ctr"/>
            <a:r>
              <a:rPr lang="es-CL" dirty="0" smtClean="0"/>
              <a:t>Autoevaluación del alumno (S-1 y S2)</a:t>
            </a:r>
            <a:endParaRPr lang="es-ES" dirty="0"/>
          </a:p>
        </p:txBody>
      </p:sp>
      <p:sp>
        <p:nvSpPr>
          <p:cNvPr id="5" name="Content Placeholder 2"/>
          <p:cNvSpPr>
            <a:spLocks noGrp="1"/>
          </p:cNvSpPr>
          <p:nvPr>
            <p:ph idx="1"/>
          </p:nvPr>
        </p:nvSpPr>
        <p:spPr>
          <a:xfrm>
            <a:off x="467544" y="1484784"/>
            <a:ext cx="3816424" cy="5040560"/>
          </a:xfrm>
        </p:spPr>
        <p:txBody>
          <a:bodyPr>
            <a:normAutofit fontScale="55000" lnSpcReduction="20000"/>
          </a:bodyPr>
          <a:lstStyle/>
          <a:p>
            <a:pPr marL="36576" indent="0">
              <a:buNone/>
            </a:pPr>
            <a:r>
              <a:rPr lang="es-CL" dirty="0" smtClean="0"/>
              <a:t>Mejores evaluados (S1):</a:t>
            </a:r>
          </a:p>
          <a:p>
            <a:r>
              <a:rPr lang="es-CL" dirty="0" smtClean="0"/>
              <a:t>TEL 241</a:t>
            </a:r>
          </a:p>
          <a:p>
            <a:r>
              <a:rPr lang="es-CL" dirty="0" smtClean="0"/>
              <a:t>ELO 375 </a:t>
            </a:r>
            <a:r>
              <a:rPr lang="es-CL" dirty="0" err="1" smtClean="0"/>
              <a:t>Lab</a:t>
            </a:r>
            <a:r>
              <a:rPr lang="es-CL" dirty="0" smtClean="0"/>
              <a:t> de control industrial.</a:t>
            </a:r>
          </a:p>
          <a:p>
            <a:r>
              <a:rPr lang="es-CL" dirty="0" smtClean="0"/>
              <a:t>ELO-382 </a:t>
            </a:r>
            <a:r>
              <a:rPr lang="es-CL" dirty="0" err="1" smtClean="0"/>
              <a:t>Lab</a:t>
            </a:r>
            <a:r>
              <a:rPr lang="es-CL" dirty="0" smtClean="0"/>
              <a:t> de electrónica industrial</a:t>
            </a:r>
          </a:p>
          <a:p>
            <a:r>
              <a:rPr lang="es-CL" dirty="0" smtClean="0"/>
              <a:t>ELO-212 </a:t>
            </a:r>
            <a:r>
              <a:rPr lang="es-CL" dirty="0" err="1" smtClean="0"/>
              <a:t>Lab</a:t>
            </a:r>
            <a:r>
              <a:rPr lang="es-CL" dirty="0" smtClean="0"/>
              <a:t> de digitales</a:t>
            </a:r>
          </a:p>
          <a:p>
            <a:r>
              <a:rPr lang="es-CL" dirty="0" smtClean="0"/>
              <a:t>ELO-251 </a:t>
            </a:r>
            <a:r>
              <a:rPr lang="es-CL" dirty="0" err="1" smtClean="0"/>
              <a:t>Lineas</a:t>
            </a:r>
            <a:r>
              <a:rPr lang="es-CL" dirty="0" smtClean="0"/>
              <a:t> de transmisión y guías de ondas</a:t>
            </a:r>
          </a:p>
          <a:p>
            <a:pPr marL="36576" indent="0">
              <a:buNone/>
            </a:pPr>
            <a:endParaRPr lang="es-CL" dirty="0" smtClean="0"/>
          </a:p>
          <a:p>
            <a:pPr marL="36576" indent="0">
              <a:buNone/>
            </a:pPr>
            <a:r>
              <a:rPr lang="es-CL" dirty="0" smtClean="0"/>
              <a:t>Peores evaluados </a:t>
            </a:r>
            <a:r>
              <a:rPr lang="es-CL" dirty="0"/>
              <a:t>(S1)</a:t>
            </a:r>
            <a:r>
              <a:rPr lang="es-CL" dirty="0" smtClean="0"/>
              <a:t>:</a:t>
            </a:r>
          </a:p>
          <a:p>
            <a:r>
              <a:rPr lang="es-CL" dirty="0" smtClean="0"/>
              <a:t>ELO 204 </a:t>
            </a:r>
          </a:p>
          <a:p>
            <a:r>
              <a:rPr lang="es-CL" dirty="0" smtClean="0"/>
              <a:t>ELO 372 Automatización </a:t>
            </a:r>
            <a:r>
              <a:rPr lang="es-CL" dirty="0" err="1" smtClean="0"/>
              <a:t>industiral</a:t>
            </a:r>
            <a:endParaRPr lang="es-CL" dirty="0" smtClean="0"/>
          </a:p>
          <a:p>
            <a:r>
              <a:rPr lang="es-CL" dirty="0" smtClean="0"/>
              <a:t>ELO 314 </a:t>
            </a:r>
            <a:r>
              <a:rPr lang="es-CL" dirty="0" err="1" smtClean="0"/>
              <a:t>Lab</a:t>
            </a:r>
            <a:r>
              <a:rPr lang="es-CL" dirty="0" smtClean="0"/>
              <a:t> de procesamiento digital de señales</a:t>
            </a:r>
          </a:p>
          <a:p>
            <a:r>
              <a:rPr lang="es-CL" dirty="0" smtClean="0"/>
              <a:t>ELO 281 Sistemas electromecánicos</a:t>
            </a:r>
          </a:p>
          <a:p>
            <a:r>
              <a:rPr lang="es-CL" dirty="0" smtClean="0"/>
              <a:t>ELO 211 Sistemas digitales</a:t>
            </a:r>
            <a:endParaRPr lang="es-ES" dirty="0" smtClean="0"/>
          </a:p>
          <a:p>
            <a:endParaRPr lang="es-CL" dirty="0"/>
          </a:p>
        </p:txBody>
      </p:sp>
      <p:sp>
        <p:nvSpPr>
          <p:cNvPr id="6" name="Content Placeholder 2"/>
          <p:cNvSpPr txBox="1">
            <a:spLocks/>
          </p:cNvSpPr>
          <p:nvPr/>
        </p:nvSpPr>
        <p:spPr>
          <a:xfrm>
            <a:off x="4788024" y="1484784"/>
            <a:ext cx="3600400" cy="4824536"/>
          </a:xfrm>
          <a:prstGeom prst="rect">
            <a:avLst/>
          </a:prstGeom>
        </p:spPr>
        <p:txBody>
          <a:bodyPr vert="horz">
            <a:normAutofit fontScale="55000" lnSpcReduction="20000"/>
          </a:bodyPr>
          <a:lst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a:lstStyle>
          <a:p>
            <a:pPr marL="36576" indent="0">
              <a:buNone/>
            </a:pPr>
            <a:r>
              <a:rPr lang="es-CL" dirty="0" smtClean="0"/>
              <a:t>Mejores evaluados </a:t>
            </a:r>
            <a:r>
              <a:rPr lang="es-CL" dirty="0"/>
              <a:t>(</a:t>
            </a:r>
            <a:r>
              <a:rPr lang="es-CL" dirty="0" smtClean="0"/>
              <a:t>S2):</a:t>
            </a:r>
          </a:p>
          <a:p>
            <a:r>
              <a:rPr lang="es-CL" dirty="0" smtClean="0"/>
              <a:t>ELO381</a:t>
            </a:r>
          </a:p>
          <a:p>
            <a:r>
              <a:rPr lang="es-CL" dirty="0" smtClean="0"/>
              <a:t>ELO384</a:t>
            </a:r>
          </a:p>
          <a:p>
            <a:r>
              <a:rPr lang="es-CL" dirty="0" smtClean="0"/>
              <a:t>TEL241</a:t>
            </a:r>
          </a:p>
          <a:p>
            <a:r>
              <a:rPr lang="es-CL" dirty="0" smtClean="0"/>
              <a:t>TEL341 (Werner)</a:t>
            </a:r>
          </a:p>
          <a:p>
            <a:r>
              <a:rPr lang="es-CL" dirty="0" smtClean="0"/>
              <a:t>ELO106 Y ELO107</a:t>
            </a:r>
          </a:p>
          <a:p>
            <a:endParaRPr lang="es-CL" dirty="0"/>
          </a:p>
          <a:p>
            <a:endParaRPr lang="es-CL" dirty="0" smtClean="0"/>
          </a:p>
          <a:p>
            <a:pPr marL="36576" indent="0">
              <a:buNone/>
            </a:pPr>
            <a:r>
              <a:rPr lang="es-CL" dirty="0" smtClean="0"/>
              <a:t>Peores evaluados </a:t>
            </a:r>
            <a:r>
              <a:rPr lang="es-CL" dirty="0"/>
              <a:t>(</a:t>
            </a:r>
            <a:r>
              <a:rPr lang="es-CL" dirty="0" smtClean="0"/>
              <a:t>S2):</a:t>
            </a:r>
          </a:p>
          <a:p>
            <a:r>
              <a:rPr lang="es-CL" dirty="0" smtClean="0"/>
              <a:t>ELO 103 Redes 2</a:t>
            </a:r>
          </a:p>
          <a:p>
            <a:r>
              <a:rPr lang="es-CL" dirty="0" smtClean="0"/>
              <a:t>ELO 106 ELO A</a:t>
            </a:r>
          </a:p>
          <a:p>
            <a:r>
              <a:rPr lang="es-CL" dirty="0" smtClean="0"/>
              <a:t>ELO204</a:t>
            </a:r>
          </a:p>
          <a:p>
            <a:r>
              <a:rPr lang="es-CL" dirty="0" smtClean="0"/>
              <a:t>ELO311 Estructuras de computadores</a:t>
            </a:r>
          </a:p>
          <a:p>
            <a:r>
              <a:rPr lang="es-CL" dirty="0" smtClean="0"/>
              <a:t>ELO370</a:t>
            </a:r>
          </a:p>
          <a:p>
            <a:r>
              <a:rPr lang="es-CL" dirty="0" smtClean="0"/>
              <a:t>ELO371</a:t>
            </a:r>
          </a:p>
          <a:p>
            <a:r>
              <a:rPr lang="es-CL" dirty="0" smtClean="0"/>
              <a:t>TEL201</a:t>
            </a:r>
            <a:endParaRPr lang="es-ES" dirty="0" smtClean="0"/>
          </a:p>
          <a:p>
            <a:endParaRPr lang="es-CL" dirty="0"/>
          </a:p>
        </p:txBody>
      </p:sp>
    </p:spTree>
    <p:extLst>
      <p:ext uri="{BB962C8B-B14F-4D97-AF65-F5344CB8AC3E}">
        <p14:creationId xmlns:p14="http://schemas.microsoft.com/office/powerpoint/2010/main" val="41253570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s-ES" dirty="0" smtClean="0"/>
              <a:t>Laboratorios generan autoevaluaciones positivas:</a:t>
            </a:r>
          </a:p>
          <a:p>
            <a:pPr marL="36576" indent="0" algn="just">
              <a:buNone/>
            </a:pPr>
            <a:r>
              <a:rPr lang="es-ES" dirty="0"/>
              <a:t>	</a:t>
            </a:r>
            <a:r>
              <a:rPr lang="es-ES" dirty="0" smtClean="0"/>
              <a:t>El poseer tareas constantes y obligación de asistencia al parecer hace que el alumno, independiente de la calidad del profesor, deba de responder ante las demandas continuas. Por otro lado, las cátedras en su mayoría no presentan condiciones de asistencia, por lo tanto los alumnos en ciertos ramos (y dependiendo de la calidad del profesor que afecta en buena medida) genera un grado de responsabilidad.</a:t>
            </a:r>
            <a:endParaRPr lang="es-ES" dirty="0"/>
          </a:p>
        </p:txBody>
      </p:sp>
      <p:sp>
        <p:nvSpPr>
          <p:cNvPr id="4" name="Title 1"/>
          <p:cNvSpPr>
            <a:spLocks noGrp="1"/>
          </p:cNvSpPr>
          <p:nvPr>
            <p:ph type="title"/>
          </p:nvPr>
        </p:nvSpPr>
        <p:spPr/>
        <p:txBody>
          <a:bodyPr>
            <a:normAutofit fontScale="90000"/>
          </a:bodyPr>
          <a:lstStyle/>
          <a:p>
            <a:pPr algn="ctr"/>
            <a:r>
              <a:rPr lang="es-CL" dirty="0" smtClean="0"/>
              <a:t>Conclusiones acerca la autoevaluación de los alumnos:</a:t>
            </a:r>
            <a:endParaRPr lang="es-ES" dirty="0"/>
          </a:p>
        </p:txBody>
      </p:sp>
    </p:spTree>
    <p:extLst>
      <p:ext uri="{BB962C8B-B14F-4D97-AF65-F5344CB8AC3E}">
        <p14:creationId xmlns:p14="http://schemas.microsoft.com/office/powerpoint/2010/main" val="10108506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162828" y="2174241"/>
            <a:ext cx="6480048" cy="2301240"/>
          </a:xfrm>
          <a:prstGeom prst="rect">
            <a:avLst/>
          </a:prstGeom>
        </p:spPr>
        <p:txBody>
          <a:bodyPr vert="horz" lIns="45720" rIns="45720" anchor="ctr">
            <a:normAutofit/>
          </a:bodyPr>
          <a:lstStyle>
            <a:lvl1pPr algn="l" rtl="0" eaLnBrk="1" latinLnBrk="0" hangingPunct="1">
              <a:spcBef>
                <a:spcPct val="0"/>
              </a:spcBef>
              <a:buNone/>
              <a:defRPr kumimoji="0" sz="4600" kern="1200">
                <a:solidFill>
                  <a:schemeClr val="tx1"/>
                </a:solidFill>
                <a:latin typeface="+mj-lt"/>
                <a:ea typeface="+mj-ea"/>
                <a:cs typeface="+mj-cs"/>
              </a:defRPr>
            </a:lvl1pPr>
          </a:lstStyle>
          <a:p>
            <a:pPr algn="ctr"/>
            <a:r>
              <a:rPr lang="es-CL" sz="5000" b="1" dirty="0" smtClean="0">
                <a:effectLst>
                  <a:outerShdw blurRad="38100" dist="38100" dir="2700000" algn="tl">
                    <a:srgbClr val="000000">
                      <a:alpha val="43137"/>
                    </a:srgbClr>
                  </a:outerShdw>
                </a:effectLst>
              </a:rPr>
              <a:t>Casos destacables del análisis realizado</a:t>
            </a:r>
            <a:endParaRPr lang="es-ES" sz="5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920514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88640"/>
            <a:ext cx="7467600" cy="1143000"/>
          </a:xfrm>
        </p:spPr>
        <p:txBody>
          <a:bodyPr>
            <a:normAutofit fontScale="90000"/>
          </a:bodyPr>
          <a:lstStyle/>
          <a:p>
            <a:r>
              <a:rPr lang="es-ES" dirty="0" smtClean="0">
                <a:latin typeface="Comic Sans MS" panose="030F0702030302020204" pitchFamily="66" charset="0"/>
              </a:rPr>
              <a:t>Profesor Ricardo </a:t>
            </a:r>
            <a:r>
              <a:rPr lang="es-ES" dirty="0" smtClean="0">
                <a:latin typeface="Comic Sans MS" panose="030F0702030302020204" pitchFamily="66" charset="0"/>
              </a:rPr>
              <a:t>Rojas: Comparación al año pasado</a:t>
            </a:r>
            <a:endParaRPr lang="es-ES" dirty="0">
              <a:latin typeface="Comic Sans MS" panose="030F0702030302020204" pitchFamily="66" charset="0"/>
            </a:endParaRPr>
          </a:p>
        </p:txBody>
      </p:sp>
      <p:sp>
        <p:nvSpPr>
          <p:cNvPr id="3" name="Content Placeholder 2"/>
          <p:cNvSpPr>
            <a:spLocks noGrp="1"/>
          </p:cNvSpPr>
          <p:nvPr>
            <p:ph idx="1"/>
          </p:nvPr>
        </p:nvSpPr>
        <p:spPr/>
        <p:txBody>
          <a:bodyPr>
            <a:normAutofit fontScale="92500" lnSpcReduction="20000"/>
          </a:bodyPr>
          <a:lstStyle/>
          <a:p>
            <a:r>
              <a:rPr lang="es-ES" dirty="0" smtClean="0">
                <a:latin typeface="Comic Sans MS" panose="030F0702030302020204" pitchFamily="66" charset="0"/>
              </a:rPr>
              <a:t>Existen cambios respecto del año pasado</a:t>
            </a:r>
            <a:r>
              <a:rPr lang="es-ES" dirty="0" smtClean="0">
                <a:latin typeface="Comic Sans MS" panose="030F0702030302020204" pitchFamily="66" charset="0"/>
              </a:rPr>
              <a:t>?</a:t>
            </a:r>
          </a:p>
          <a:p>
            <a:r>
              <a:rPr lang="es-ES" dirty="0" smtClean="0">
                <a:latin typeface="Comic Sans MS" panose="030F0702030302020204" pitchFamily="66" charset="0"/>
              </a:rPr>
              <a:t>CA2 </a:t>
            </a:r>
            <a:r>
              <a:rPr lang="es-ES" dirty="0" smtClean="0">
                <a:latin typeface="Comic Sans MS" panose="030F0702030302020204" pitchFamily="66" charset="0"/>
              </a:rPr>
              <a:t>y ASL presentan análisis similares? Porque? Que ocurre respecto al año pasado?</a:t>
            </a:r>
          </a:p>
          <a:p>
            <a:r>
              <a:rPr lang="es-ES" dirty="0" smtClean="0">
                <a:latin typeface="Comic Sans MS" panose="030F0702030302020204" pitchFamily="66" charset="0"/>
              </a:rPr>
              <a:t>A pesar de </a:t>
            </a:r>
            <a:r>
              <a:rPr lang="es-ES" dirty="0" smtClean="0">
                <a:latin typeface="Comic Sans MS" panose="030F0702030302020204" pitchFamily="66" charset="0"/>
              </a:rPr>
              <a:t>haber </a:t>
            </a:r>
            <a:r>
              <a:rPr lang="es-ES" dirty="0" smtClean="0">
                <a:latin typeface="Comic Sans MS" panose="030F0702030302020204" pitchFamily="66" charset="0"/>
              </a:rPr>
              <a:t>salido con regularidad dentro de los peores </a:t>
            </a:r>
            <a:r>
              <a:rPr lang="es-ES" dirty="0" smtClean="0">
                <a:latin typeface="Comic Sans MS" panose="030F0702030302020204" pitchFamily="66" charset="0"/>
              </a:rPr>
              <a:t>evaluados, </a:t>
            </a:r>
            <a:r>
              <a:rPr lang="es-ES" dirty="0" smtClean="0">
                <a:latin typeface="Comic Sans MS" panose="030F0702030302020204" pitchFamily="66" charset="0"/>
              </a:rPr>
              <a:t>sus resultados en general no superan el 4,0 (80%), pero han tenido una mejora significativa</a:t>
            </a:r>
            <a:r>
              <a:rPr lang="es-ES" dirty="0" smtClean="0">
                <a:latin typeface="Comic Sans MS" panose="030F0702030302020204" pitchFamily="66" charset="0"/>
              </a:rPr>
              <a:t>. Ejemplo, en evaluación del profesor el año pasado tenía 3,11 y ahora tiene 3,56 en ELO370.</a:t>
            </a:r>
            <a:endParaRPr lang="es-ES" dirty="0">
              <a:latin typeface="Comic Sans MS" panose="030F0702030302020204" pitchFamily="66" charset="0"/>
            </a:endParaRPr>
          </a:p>
        </p:txBody>
      </p:sp>
    </p:spTree>
    <p:extLst>
      <p:ext uri="{BB962C8B-B14F-4D97-AF65-F5344CB8AC3E}">
        <p14:creationId xmlns:p14="http://schemas.microsoft.com/office/powerpoint/2010/main" val="40442353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smtClean="0"/>
              <a:t>Profesor Reinaldo Vallejos	</a:t>
            </a:r>
            <a:endParaRPr lang="es-ES" dirty="0"/>
          </a:p>
        </p:txBody>
      </p:sp>
      <p:sp>
        <p:nvSpPr>
          <p:cNvPr id="3" name="Content Placeholder 2"/>
          <p:cNvSpPr>
            <a:spLocks noGrp="1"/>
          </p:cNvSpPr>
          <p:nvPr>
            <p:ph idx="1"/>
          </p:nvPr>
        </p:nvSpPr>
        <p:spPr/>
        <p:txBody>
          <a:bodyPr/>
          <a:lstStyle/>
          <a:p>
            <a:r>
              <a:rPr lang="es-ES" dirty="0" smtClean="0"/>
              <a:t>Que ocurrirá con ELO-204</a:t>
            </a:r>
            <a:r>
              <a:rPr lang="es-ES" dirty="0" smtClean="0"/>
              <a:t>? Respecto al año pasado, presento una clara baja en sus resultados.</a:t>
            </a:r>
            <a:endParaRPr lang="es-ES" dirty="0" smtClean="0"/>
          </a:p>
          <a:p>
            <a:r>
              <a:rPr lang="es-ES" dirty="0" smtClean="0"/>
              <a:t>Como están evaluados sus otros ramos? ELO-204 es un caso particular</a:t>
            </a:r>
            <a:r>
              <a:rPr lang="es-ES" dirty="0" smtClean="0"/>
              <a:t>?</a:t>
            </a:r>
          </a:p>
          <a:p>
            <a:pPr marL="36576" indent="0">
              <a:buNone/>
            </a:pPr>
            <a:r>
              <a:rPr lang="es-ES" sz="1900" dirty="0"/>
              <a:t>	</a:t>
            </a:r>
            <a:r>
              <a:rPr lang="es-ES" sz="1900" dirty="0" smtClean="0"/>
              <a:t>En el semestre 1, sólo aparece en ELO204 e IPD436, y en el último ramo posee calificaciones altas, cercanas al 4,4 en los ítems medidos. En semestre 2 sólo aparece en ELO204. No hay mejoras en ELO204 respecto al año pasado.</a:t>
            </a:r>
            <a:endParaRPr lang="es-ES" dirty="0"/>
          </a:p>
          <a:p>
            <a:pPr marL="36576" indent="0">
              <a:buNone/>
            </a:pPr>
            <a:endParaRPr lang="es-ES" dirty="0"/>
          </a:p>
        </p:txBody>
      </p:sp>
    </p:spTree>
    <p:extLst>
      <p:ext uri="{BB962C8B-B14F-4D97-AF65-F5344CB8AC3E}">
        <p14:creationId xmlns:p14="http://schemas.microsoft.com/office/powerpoint/2010/main" val="41822930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smtClean="0"/>
              <a:t>R. Carvajal	</a:t>
            </a:r>
            <a:endParaRPr lang="es-ES" dirty="0"/>
          </a:p>
        </p:txBody>
      </p:sp>
      <p:sp>
        <p:nvSpPr>
          <p:cNvPr id="3" name="Content Placeholder 2"/>
          <p:cNvSpPr>
            <a:spLocks noGrp="1"/>
          </p:cNvSpPr>
          <p:nvPr>
            <p:ph idx="1"/>
          </p:nvPr>
        </p:nvSpPr>
        <p:spPr/>
        <p:txBody>
          <a:bodyPr/>
          <a:lstStyle/>
          <a:p>
            <a:r>
              <a:rPr lang="es-ES" dirty="0" smtClean="0"/>
              <a:t>Hubo una mejora significativa respecto al año pasado</a:t>
            </a:r>
            <a:r>
              <a:rPr lang="es-ES" dirty="0" smtClean="0"/>
              <a:t>?</a:t>
            </a:r>
          </a:p>
          <a:p>
            <a:pPr lvl="1"/>
            <a:r>
              <a:rPr lang="es-ES" dirty="0" smtClean="0"/>
              <a:t>El año pasado presento notas por ejemplo en I10 de 3,04 y 3,77 para el semestre 1 y 2, ahora presentó de 3,8 y 3,7 lo que puede significar un avance respecto al primero, pero que se detuvo su mejora en evaluaciones no tan destacables pero si altas (75% app)</a:t>
            </a:r>
            <a:endParaRPr lang="es-ES" dirty="0"/>
          </a:p>
        </p:txBody>
      </p:sp>
    </p:spTree>
    <p:extLst>
      <p:ext uri="{BB962C8B-B14F-4D97-AF65-F5344CB8AC3E}">
        <p14:creationId xmlns:p14="http://schemas.microsoft.com/office/powerpoint/2010/main" val="26864165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smtClean="0"/>
              <a:t>Gustavo Marín	</a:t>
            </a:r>
            <a:endParaRPr lang="es-ES" dirty="0"/>
          </a:p>
        </p:txBody>
      </p:sp>
      <p:sp>
        <p:nvSpPr>
          <p:cNvPr id="3" name="Content Placeholder 2"/>
          <p:cNvSpPr>
            <a:spLocks noGrp="1"/>
          </p:cNvSpPr>
          <p:nvPr>
            <p:ph idx="1"/>
          </p:nvPr>
        </p:nvSpPr>
        <p:spPr/>
        <p:txBody>
          <a:bodyPr/>
          <a:lstStyle/>
          <a:p>
            <a:r>
              <a:rPr lang="es-ES" dirty="0" smtClean="0"/>
              <a:t>Evaluaciones negativas por donde se le mire. Posibles razones, medidas o acciones a tomar, opiniones de la asamblea ante esta problemática</a:t>
            </a:r>
            <a:r>
              <a:rPr lang="es-ES" dirty="0" smtClean="0"/>
              <a:t>.</a:t>
            </a:r>
            <a:endParaRPr lang="es-ES" dirty="0"/>
          </a:p>
        </p:txBody>
      </p:sp>
    </p:spTree>
    <p:extLst>
      <p:ext uri="{BB962C8B-B14F-4D97-AF65-F5344CB8AC3E}">
        <p14:creationId xmlns:p14="http://schemas.microsoft.com/office/powerpoint/2010/main" val="1305554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s-ES" dirty="0" smtClean="0"/>
              <a:t>¿Y que pasa con la encuesta de medio semestre?</a:t>
            </a:r>
            <a:endParaRPr lang="es-ES" dirty="0"/>
          </a:p>
        </p:txBody>
      </p:sp>
      <p:sp>
        <p:nvSpPr>
          <p:cNvPr id="3" name="Content Placeholder 2"/>
          <p:cNvSpPr>
            <a:spLocks noGrp="1"/>
          </p:cNvSpPr>
          <p:nvPr>
            <p:ph idx="1"/>
          </p:nvPr>
        </p:nvSpPr>
        <p:spPr/>
        <p:txBody>
          <a:bodyPr/>
          <a:lstStyle/>
          <a:p>
            <a:r>
              <a:rPr lang="es-ES" sz="2000" dirty="0" smtClean="0"/>
              <a:t>El semestre pasado se comenzó con la encuesta de medio semestre, teniendo de participantes a profesores que en general poseen evaluaciones muy por encima de la media.</a:t>
            </a:r>
          </a:p>
          <a:p>
            <a:r>
              <a:rPr lang="es-ES" sz="2000" dirty="0" smtClean="0"/>
              <a:t>Nace un problema: Los resultados con respecto a la encuesta de final de semestre no presentan cambios apreciables (por ejemplo, J. </a:t>
            </a:r>
            <a:r>
              <a:rPr lang="es-ES" sz="2000" dirty="0" err="1" smtClean="0"/>
              <a:t>Yuz</a:t>
            </a:r>
            <a:r>
              <a:rPr lang="es-ES" sz="2000" dirty="0" smtClean="0"/>
              <a:t> posee evaluaciones positivas en ambas encuestas, del orden del 4,5 ~ 80-90%).</a:t>
            </a:r>
          </a:p>
          <a:p>
            <a:r>
              <a:rPr lang="es-ES" sz="2000" dirty="0" smtClean="0"/>
              <a:t>Se está apuntando bien a la idea de la encuesta de medio semestre? Claramente NO, pues la idea principal es llegar a los profesores con malas evaluaciones históricas, para así posean un </a:t>
            </a:r>
            <a:r>
              <a:rPr lang="es-ES" sz="2000" dirty="0" err="1" smtClean="0"/>
              <a:t>feedback</a:t>
            </a:r>
            <a:r>
              <a:rPr lang="es-ES" sz="2000" dirty="0" smtClean="0"/>
              <a:t> oportuno e intentar de cambiar y mejorar su desempeño en el aula.</a:t>
            </a:r>
          </a:p>
          <a:p>
            <a:endParaRPr lang="es-ES" dirty="0" smtClean="0"/>
          </a:p>
        </p:txBody>
      </p:sp>
    </p:spTree>
    <p:extLst>
      <p:ext uri="{BB962C8B-B14F-4D97-AF65-F5344CB8AC3E}">
        <p14:creationId xmlns:p14="http://schemas.microsoft.com/office/powerpoint/2010/main" val="24967166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162828" y="2174241"/>
            <a:ext cx="6480048" cy="2301240"/>
          </a:xfrm>
          <a:prstGeom prst="rect">
            <a:avLst/>
          </a:prstGeom>
        </p:spPr>
        <p:txBody>
          <a:bodyPr vert="horz" lIns="45720" rIns="45720" anchor="ctr">
            <a:normAutofit lnSpcReduction="10000"/>
          </a:bodyPr>
          <a:lstStyle>
            <a:lvl1pPr algn="l" rtl="0" eaLnBrk="1" latinLnBrk="0" hangingPunct="1">
              <a:spcBef>
                <a:spcPct val="0"/>
              </a:spcBef>
              <a:buNone/>
              <a:defRPr kumimoji="0" sz="4600" kern="1200">
                <a:solidFill>
                  <a:schemeClr val="tx1"/>
                </a:solidFill>
                <a:latin typeface="+mj-lt"/>
                <a:ea typeface="+mj-ea"/>
                <a:cs typeface="+mj-cs"/>
              </a:defRPr>
            </a:lvl1pPr>
          </a:lstStyle>
          <a:p>
            <a:pPr algn="ctr"/>
            <a:r>
              <a:rPr lang="es-CL" sz="5000" b="1" dirty="0" smtClean="0">
                <a:effectLst>
                  <a:outerShdw blurRad="38100" dist="38100" dir="2700000" algn="tl">
                    <a:srgbClr val="000000">
                      <a:alpha val="43137"/>
                    </a:srgbClr>
                  </a:outerShdw>
                </a:effectLst>
              </a:rPr>
              <a:t>Semestre 1 y 2:</a:t>
            </a:r>
          </a:p>
          <a:p>
            <a:pPr algn="ctr"/>
            <a:r>
              <a:rPr lang="es-CL" sz="5000" b="1" dirty="0" smtClean="0">
                <a:effectLst>
                  <a:outerShdw blurRad="38100" dist="38100" dir="2700000" algn="tl">
                    <a:srgbClr val="000000">
                      <a:alpha val="43137"/>
                    </a:srgbClr>
                  </a:outerShdw>
                </a:effectLst>
              </a:rPr>
              <a:t>Análisis de resultados globales</a:t>
            </a:r>
            <a:endParaRPr lang="es-ES" sz="5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476901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s-CL" dirty="0" smtClean="0"/>
              <a:t>S1: Mejores evaluados en el puntaje global</a:t>
            </a:r>
            <a:endParaRPr lang="es-ES" dirty="0"/>
          </a:p>
        </p:txBody>
      </p:sp>
      <p:sp>
        <p:nvSpPr>
          <p:cNvPr id="3" name="Content Placeholder 2"/>
          <p:cNvSpPr>
            <a:spLocks noGrp="1"/>
          </p:cNvSpPr>
          <p:nvPr>
            <p:ph idx="1"/>
          </p:nvPr>
        </p:nvSpPr>
        <p:spPr/>
        <p:txBody>
          <a:bodyPr>
            <a:normAutofit/>
          </a:bodyPr>
          <a:lstStyle/>
          <a:p>
            <a:pPr marL="36576" indent="0">
              <a:buNone/>
            </a:pPr>
            <a:r>
              <a:rPr lang="es-CL" sz="2000" dirty="0" smtClean="0"/>
              <a:t>Mejores evaluados</a:t>
            </a:r>
            <a:endParaRPr lang="es-ES" sz="2000" dirty="0" smtClean="0"/>
          </a:p>
          <a:p>
            <a:r>
              <a:rPr lang="es-CL" sz="2000" dirty="0" smtClean="0"/>
              <a:t>Samir </a:t>
            </a:r>
            <a:r>
              <a:rPr lang="es-CL" sz="2000" dirty="0" err="1" smtClean="0"/>
              <a:t>Kouro</a:t>
            </a:r>
            <a:r>
              <a:rPr lang="es-CL" sz="2000" dirty="0" smtClean="0"/>
              <a:t> (IPD-431: 4,6)</a:t>
            </a:r>
          </a:p>
          <a:p>
            <a:r>
              <a:rPr lang="es-CL" sz="2000" dirty="0" err="1" smtClean="0"/>
              <a:t>Hector</a:t>
            </a:r>
            <a:r>
              <a:rPr lang="es-CL" sz="2000" dirty="0" smtClean="0"/>
              <a:t> Carrasco (ELO-253: 4,59)</a:t>
            </a:r>
          </a:p>
          <a:p>
            <a:r>
              <a:rPr lang="es-CL" sz="2000" dirty="0" smtClean="0"/>
              <a:t>Marcos </a:t>
            </a:r>
            <a:r>
              <a:rPr lang="es-CL" sz="2000" dirty="0" err="1" smtClean="0"/>
              <a:t>Zuñiga</a:t>
            </a:r>
            <a:r>
              <a:rPr lang="es-CL" sz="2000" dirty="0" smtClean="0"/>
              <a:t> (TEL-352: 4,57)</a:t>
            </a:r>
          </a:p>
          <a:p>
            <a:r>
              <a:rPr lang="es-CL" sz="2000" dirty="0" err="1" smtClean="0"/>
              <a:t>Milan</a:t>
            </a:r>
            <a:r>
              <a:rPr lang="es-CL" sz="2000" dirty="0" smtClean="0"/>
              <a:t> </a:t>
            </a:r>
            <a:r>
              <a:rPr lang="es-CL" sz="2000" dirty="0" err="1" smtClean="0"/>
              <a:t>Derpich</a:t>
            </a:r>
            <a:r>
              <a:rPr lang="es-CL" sz="2000" dirty="0" smtClean="0"/>
              <a:t> (ELO-250: 4,53)</a:t>
            </a:r>
          </a:p>
          <a:p>
            <a:r>
              <a:rPr lang="es-CL" sz="2000" dirty="0" err="1" smtClean="0"/>
              <a:t>Agustin</a:t>
            </a:r>
            <a:r>
              <a:rPr lang="es-CL" sz="2000" dirty="0" smtClean="0"/>
              <a:t> </a:t>
            </a:r>
            <a:r>
              <a:rPr lang="es-CL" sz="2000" dirty="0" err="1" smtClean="0"/>
              <a:t>Gonzalez</a:t>
            </a:r>
            <a:r>
              <a:rPr lang="es-CL" sz="2000" dirty="0" smtClean="0"/>
              <a:t> (ELO-329: 4,53)</a:t>
            </a:r>
          </a:p>
          <a:p>
            <a:pPr marL="36576" indent="0">
              <a:buNone/>
            </a:pPr>
            <a:endParaRPr lang="es-CL" sz="2000" dirty="0" smtClean="0"/>
          </a:p>
          <a:p>
            <a:pPr marL="36576" indent="0">
              <a:buNone/>
            </a:pPr>
            <a:r>
              <a:rPr lang="es-CL" sz="2000" dirty="0" smtClean="0"/>
              <a:t>Comentarios:</a:t>
            </a:r>
          </a:p>
          <a:p>
            <a:pPr marL="36576" indent="0">
              <a:buNone/>
            </a:pPr>
            <a:r>
              <a:rPr lang="es-CL" sz="2000" dirty="0" smtClean="0"/>
              <a:t>Profes que están muy por encima de la media, pero se observa que claramente son la mayoría ramos no tan masivos, y lo que implica que no se afecte tanto el puntaje global (dado que es una ponderación de todos los ítems de la encuesta).</a:t>
            </a:r>
          </a:p>
        </p:txBody>
      </p:sp>
    </p:spTree>
    <p:extLst>
      <p:ext uri="{BB962C8B-B14F-4D97-AF65-F5344CB8AC3E}">
        <p14:creationId xmlns:p14="http://schemas.microsoft.com/office/powerpoint/2010/main" val="2694031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s-CL" dirty="0" smtClean="0"/>
              <a:t>S1: Peores evaluados en el puntaje global</a:t>
            </a:r>
            <a:endParaRPr lang="es-ES" dirty="0"/>
          </a:p>
        </p:txBody>
      </p:sp>
      <p:sp>
        <p:nvSpPr>
          <p:cNvPr id="3" name="Content Placeholder 2"/>
          <p:cNvSpPr>
            <a:spLocks noGrp="1"/>
          </p:cNvSpPr>
          <p:nvPr>
            <p:ph idx="1"/>
          </p:nvPr>
        </p:nvSpPr>
        <p:spPr/>
        <p:txBody>
          <a:bodyPr>
            <a:normAutofit/>
          </a:bodyPr>
          <a:lstStyle/>
          <a:p>
            <a:pPr marL="36576" indent="0">
              <a:buNone/>
            </a:pPr>
            <a:r>
              <a:rPr lang="es-CL" sz="2000" dirty="0" smtClean="0"/>
              <a:t>Peores evaluados:</a:t>
            </a:r>
          </a:p>
          <a:p>
            <a:r>
              <a:rPr lang="es-CL" sz="2000" dirty="0" smtClean="0"/>
              <a:t>Reinaldo Vallejos (ELO-204: 2,61)</a:t>
            </a:r>
          </a:p>
          <a:p>
            <a:r>
              <a:rPr lang="es-CL" sz="2000" dirty="0" smtClean="0"/>
              <a:t>Daniel </a:t>
            </a:r>
            <a:r>
              <a:rPr lang="es-CL" sz="2000" dirty="0" err="1" smtClean="0"/>
              <a:t>Rodriguez</a:t>
            </a:r>
            <a:r>
              <a:rPr lang="es-CL" sz="2000" dirty="0" smtClean="0"/>
              <a:t> (ELO-109: 3,36)</a:t>
            </a:r>
          </a:p>
          <a:p>
            <a:r>
              <a:rPr lang="es-CL" sz="2000" dirty="0" err="1" smtClean="0"/>
              <a:t>Matias</a:t>
            </a:r>
            <a:r>
              <a:rPr lang="es-CL" sz="2000" dirty="0" smtClean="0"/>
              <a:t> </a:t>
            </a:r>
            <a:r>
              <a:rPr lang="es-CL" sz="2000" dirty="0" err="1" smtClean="0"/>
              <a:t>Zañartu</a:t>
            </a:r>
            <a:r>
              <a:rPr lang="es-CL" sz="2000" dirty="0" smtClean="0"/>
              <a:t> (TEL-231: 3,74)</a:t>
            </a:r>
          </a:p>
          <a:p>
            <a:r>
              <a:rPr lang="es-CL" sz="2000" dirty="0" smtClean="0"/>
              <a:t>Alejandro Suarez (ELO-270: 3,81)</a:t>
            </a:r>
          </a:p>
          <a:p>
            <a:r>
              <a:rPr lang="es-CL" sz="2000" dirty="0" smtClean="0"/>
              <a:t>Manuel Olivares (ELO-372: 3,88)</a:t>
            </a:r>
          </a:p>
          <a:p>
            <a:pPr marL="36576" indent="0">
              <a:buNone/>
            </a:pPr>
            <a:r>
              <a:rPr lang="es-CL" sz="2000" dirty="0" smtClean="0"/>
              <a:t>Comentarios:</a:t>
            </a:r>
          </a:p>
          <a:p>
            <a:pPr marL="36576" indent="0">
              <a:buNone/>
            </a:pPr>
            <a:r>
              <a:rPr lang="es-CL" sz="2000" dirty="0" smtClean="0"/>
              <a:t>A pesar de ser los peores evaluados, se ve que la mayoría cumple con una expectativa mayor al 60% a excepción de ELO-204, ramo el cual ha tenido problemas históricos en la evaluación docente.</a:t>
            </a:r>
            <a:endParaRPr lang="es-CL" sz="2000" dirty="0"/>
          </a:p>
        </p:txBody>
      </p:sp>
    </p:spTree>
    <p:extLst>
      <p:ext uri="{BB962C8B-B14F-4D97-AF65-F5344CB8AC3E}">
        <p14:creationId xmlns:p14="http://schemas.microsoft.com/office/powerpoint/2010/main" val="3940942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s-CL" sz="3000" dirty="0" smtClean="0"/>
              <a:t>S1: Resultados destacables de profesores (</a:t>
            </a:r>
            <a:r>
              <a:rPr lang="es-CL" sz="3000" dirty="0" err="1" smtClean="0"/>
              <a:t>Part</a:t>
            </a:r>
            <a:r>
              <a:rPr lang="es-CL" sz="3000" dirty="0" smtClean="0"/>
              <a:t>-Time + Investigadores)</a:t>
            </a:r>
            <a:endParaRPr lang="es-ES" sz="3000" dirty="0"/>
          </a:p>
        </p:txBody>
      </p:sp>
      <p:sp>
        <p:nvSpPr>
          <p:cNvPr id="3" name="Content Placeholder 2"/>
          <p:cNvSpPr>
            <a:spLocks noGrp="1"/>
          </p:cNvSpPr>
          <p:nvPr>
            <p:ph idx="1"/>
          </p:nvPr>
        </p:nvSpPr>
        <p:spPr>
          <a:xfrm>
            <a:off x="179512" y="1617262"/>
            <a:ext cx="4032448" cy="2764904"/>
          </a:xfrm>
        </p:spPr>
        <p:txBody>
          <a:bodyPr>
            <a:normAutofit/>
          </a:bodyPr>
          <a:lstStyle/>
          <a:p>
            <a:pPr marL="36576" indent="0">
              <a:buNone/>
            </a:pPr>
            <a:r>
              <a:rPr lang="es-CL" sz="2000" dirty="0" smtClean="0"/>
              <a:t>Mejores evaluados:</a:t>
            </a:r>
          </a:p>
          <a:p>
            <a:r>
              <a:rPr lang="es-CL" sz="2000" dirty="0" smtClean="0"/>
              <a:t>J. Torres (TEL-241: 4,73)</a:t>
            </a:r>
          </a:p>
          <a:p>
            <a:r>
              <a:rPr lang="es-CL" sz="2000" dirty="0" smtClean="0"/>
              <a:t>C. Rojas (ELO-314: 4,7)</a:t>
            </a:r>
          </a:p>
          <a:p>
            <a:r>
              <a:rPr lang="es-CL" sz="2000" dirty="0" smtClean="0"/>
              <a:t>J. </a:t>
            </a:r>
            <a:r>
              <a:rPr lang="es-CL" sz="2000" dirty="0" err="1" smtClean="0"/>
              <a:t>Rodriguez</a:t>
            </a:r>
            <a:r>
              <a:rPr lang="es-CL" sz="2000" dirty="0" smtClean="0"/>
              <a:t> (ELO-251: 4,6)</a:t>
            </a:r>
          </a:p>
          <a:p>
            <a:r>
              <a:rPr lang="es-CL" sz="2000" dirty="0" smtClean="0"/>
              <a:t>M. </a:t>
            </a:r>
            <a:r>
              <a:rPr lang="es-CL" sz="2000" dirty="0" err="1" smtClean="0"/>
              <a:t>Rodriguez</a:t>
            </a:r>
            <a:r>
              <a:rPr lang="es-CL" sz="2000" dirty="0" smtClean="0"/>
              <a:t> (ELO-241: 4,53)</a:t>
            </a:r>
          </a:p>
          <a:p>
            <a:r>
              <a:rPr lang="es-CL" sz="2000" dirty="0" smtClean="0"/>
              <a:t>L. </a:t>
            </a:r>
            <a:r>
              <a:rPr lang="es-CL" sz="2000" dirty="0" err="1" smtClean="0"/>
              <a:t>Lizana</a:t>
            </a:r>
            <a:r>
              <a:rPr lang="es-CL" sz="2000" dirty="0" smtClean="0"/>
              <a:t> (ELO-382: 4,51)</a:t>
            </a:r>
          </a:p>
        </p:txBody>
      </p:sp>
      <p:sp>
        <p:nvSpPr>
          <p:cNvPr id="4" name="Content Placeholder 2"/>
          <p:cNvSpPr txBox="1">
            <a:spLocks/>
          </p:cNvSpPr>
          <p:nvPr/>
        </p:nvSpPr>
        <p:spPr>
          <a:xfrm>
            <a:off x="4283968" y="1600201"/>
            <a:ext cx="4536504" cy="2764904"/>
          </a:xfrm>
          <a:prstGeom prst="rect">
            <a:avLst/>
          </a:prstGeom>
        </p:spPr>
        <p:txBody>
          <a:bodyPr vert="horz">
            <a:normAutofit/>
          </a:bodyPr>
          <a:lst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a:lstStyle>
          <a:p>
            <a:pPr marL="36576" indent="0">
              <a:buFont typeface="Wingdings 2"/>
              <a:buNone/>
            </a:pPr>
            <a:r>
              <a:rPr lang="es-CL" sz="2000" dirty="0" smtClean="0"/>
              <a:t>Peores evaluados:</a:t>
            </a:r>
          </a:p>
          <a:p>
            <a:r>
              <a:rPr lang="es-CL" sz="2000" dirty="0" smtClean="0"/>
              <a:t>Gustavo </a:t>
            </a:r>
            <a:r>
              <a:rPr lang="es-CL" sz="2000" dirty="0" err="1" smtClean="0"/>
              <a:t>Marin</a:t>
            </a:r>
            <a:r>
              <a:rPr lang="es-CL" sz="2000" dirty="0" smtClean="0"/>
              <a:t> (ELO-108: 3,49)</a:t>
            </a:r>
          </a:p>
          <a:p>
            <a:r>
              <a:rPr lang="es-CL" sz="2000" dirty="0" smtClean="0"/>
              <a:t>J. Torres (TEL-342: 3,54)</a:t>
            </a:r>
          </a:p>
          <a:p>
            <a:r>
              <a:rPr lang="es-CL" sz="2000" dirty="0" smtClean="0"/>
              <a:t>Ricardo Carvajal (ELO-103: 3,82)</a:t>
            </a:r>
          </a:p>
          <a:p>
            <a:r>
              <a:rPr lang="es-CL" sz="2000" dirty="0" smtClean="0"/>
              <a:t>Gustavo Marín (ELO-109: 3,95)</a:t>
            </a:r>
          </a:p>
          <a:p>
            <a:r>
              <a:rPr lang="es-CL" sz="2000" dirty="0" smtClean="0"/>
              <a:t>Rudy </a:t>
            </a:r>
            <a:r>
              <a:rPr lang="es-CL" sz="2000" dirty="0" err="1" smtClean="0"/>
              <a:t>Malonnek</a:t>
            </a:r>
            <a:r>
              <a:rPr lang="es-CL" sz="2000" dirty="0" smtClean="0"/>
              <a:t> (ELO-211: 3,95)</a:t>
            </a:r>
          </a:p>
        </p:txBody>
      </p:sp>
      <p:sp>
        <p:nvSpPr>
          <p:cNvPr id="5" name="Content Placeholder 2"/>
          <p:cNvSpPr txBox="1">
            <a:spLocks/>
          </p:cNvSpPr>
          <p:nvPr/>
        </p:nvSpPr>
        <p:spPr>
          <a:xfrm>
            <a:off x="457200" y="4365105"/>
            <a:ext cx="8363272" cy="2764904"/>
          </a:xfrm>
          <a:prstGeom prst="rect">
            <a:avLst/>
          </a:prstGeom>
        </p:spPr>
        <p:txBody>
          <a:bodyPr vert="horz">
            <a:normAutofit/>
          </a:bodyPr>
          <a:lst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a:lstStyle>
          <a:p>
            <a:pPr marL="36576" indent="0">
              <a:buFont typeface="Wingdings 2"/>
              <a:buNone/>
            </a:pPr>
            <a:r>
              <a:rPr lang="es-CL" sz="2000" dirty="0" smtClean="0"/>
              <a:t>Comentarios:</a:t>
            </a:r>
          </a:p>
          <a:p>
            <a:pPr marL="36576" indent="0">
              <a:buFont typeface="Wingdings 2"/>
              <a:buNone/>
            </a:pPr>
            <a:r>
              <a:rPr lang="es-CL" sz="2000" dirty="0" smtClean="0"/>
              <a:t>La mayoría de los profesores </a:t>
            </a:r>
            <a:r>
              <a:rPr lang="es-CL" sz="2000" dirty="0" err="1" smtClean="0"/>
              <a:t>Part</a:t>
            </a:r>
            <a:r>
              <a:rPr lang="es-CL" sz="2000" dirty="0" smtClean="0"/>
              <a:t>-Time claramente poseen evaluaciones en el global que se pueden considerar como exitosas. Cabe destacar como los peores evaluados no poseen notas tan bajas (el más bajo cercano al 75%). Interesante la situación de J. Torres, y la mayoría de los ramos no pasan las 20 personas (y aproximadamente 10 a 15 encuestados).</a:t>
            </a:r>
          </a:p>
          <a:p>
            <a:pPr marL="36576" indent="0">
              <a:buFont typeface="Wingdings 2"/>
              <a:buNone/>
            </a:pPr>
            <a:endParaRPr lang="es-CL" sz="2000" dirty="0" smtClean="0"/>
          </a:p>
        </p:txBody>
      </p:sp>
    </p:spTree>
    <p:extLst>
      <p:ext uri="{BB962C8B-B14F-4D97-AF65-F5344CB8AC3E}">
        <p14:creationId xmlns:p14="http://schemas.microsoft.com/office/powerpoint/2010/main" val="10776101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s-CL" dirty="0" smtClean="0"/>
              <a:t>Sobre los resultados generales del primer semestre:</a:t>
            </a:r>
            <a:endParaRPr lang="es-ES" dirty="0"/>
          </a:p>
        </p:txBody>
      </p:sp>
      <p:sp>
        <p:nvSpPr>
          <p:cNvPr id="5" name="Content Placeholder 2"/>
          <p:cNvSpPr txBox="1">
            <a:spLocks/>
          </p:cNvSpPr>
          <p:nvPr/>
        </p:nvSpPr>
        <p:spPr>
          <a:xfrm>
            <a:off x="395536" y="1556792"/>
            <a:ext cx="7467600" cy="2160239"/>
          </a:xfrm>
          <a:prstGeom prst="rect">
            <a:avLst/>
          </a:prstGeom>
        </p:spPr>
        <p:txBody>
          <a:bodyPr vert="horz">
            <a:normAutofit/>
          </a:bodyPr>
          <a:lst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a:lstStyle>
          <a:p>
            <a:r>
              <a:rPr lang="es-CL" dirty="0" smtClean="0"/>
              <a:t>Comentarios respecto al año pasado:</a:t>
            </a:r>
          </a:p>
          <a:p>
            <a:pPr marL="36576" indent="0">
              <a:buNone/>
            </a:pPr>
            <a:r>
              <a:rPr lang="es-CL" sz="2000" dirty="0" smtClean="0"/>
              <a:t>	Se observa como respecto al año pasado, nombres como el de M. </a:t>
            </a:r>
            <a:r>
              <a:rPr lang="es-CL" sz="2000" dirty="0" err="1" smtClean="0"/>
              <a:t>Derpich</a:t>
            </a:r>
            <a:r>
              <a:rPr lang="es-CL" sz="2000" dirty="0" smtClean="0"/>
              <a:t> o H. Carrasco se mantienen como bien evaluados. Cabe señalar que en el general, ELO-204 presento una baja considerable, de un 3,73 a un 2,61; siendo un caso alarmante dentro del departamento.</a:t>
            </a:r>
          </a:p>
          <a:p>
            <a:pPr lvl="1"/>
            <a:endParaRPr lang="es-CL" dirty="0" smtClean="0"/>
          </a:p>
          <a:p>
            <a:pPr lvl="1"/>
            <a:endParaRPr lang="es-CL" dirty="0" smtClean="0"/>
          </a:p>
          <a:p>
            <a:pPr marL="448056" lvl="1" indent="0">
              <a:buFont typeface="Wingdings 2"/>
              <a:buNone/>
            </a:pPr>
            <a:endParaRPr lang="es-CL" dirty="0" smtClean="0"/>
          </a:p>
        </p:txBody>
      </p:sp>
      <p:sp>
        <p:nvSpPr>
          <p:cNvPr id="6" name="Content Placeholder 2"/>
          <p:cNvSpPr>
            <a:spLocks noGrp="1"/>
          </p:cNvSpPr>
          <p:nvPr>
            <p:ph idx="1"/>
          </p:nvPr>
        </p:nvSpPr>
        <p:spPr>
          <a:xfrm>
            <a:off x="395536" y="3861048"/>
            <a:ext cx="7467600" cy="1944216"/>
          </a:xfrm>
        </p:spPr>
        <p:txBody>
          <a:bodyPr/>
          <a:lstStyle/>
          <a:p>
            <a:r>
              <a:rPr lang="es-CL" dirty="0" smtClean="0"/>
              <a:t>Conclusiones de docentes:</a:t>
            </a:r>
          </a:p>
          <a:p>
            <a:pPr lvl="1"/>
            <a:endParaRPr lang="es-CL" dirty="0"/>
          </a:p>
          <a:p>
            <a:pPr lvl="1"/>
            <a:endParaRPr lang="es-CL" dirty="0" smtClean="0"/>
          </a:p>
          <a:p>
            <a:pPr marL="448056" lvl="1" indent="0">
              <a:buNone/>
            </a:pPr>
            <a:endParaRPr lang="es-CL" dirty="0" smtClean="0"/>
          </a:p>
        </p:txBody>
      </p:sp>
    </p:spTree>
    <p:extLst>
      <p:ext uri="{BB962C8B-B14F-4D97-AF65-F5344CB8AC3E}">
        <p14:creationId xmlns:p14="http://schemas.microsoft.com/office/powerpoint/2010/main" val="36862965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s-CL" dirty="0" smtClean="0"/>
              <a:t>S2: Mejores evaluados en el puntaje global</a:t>
            </a:r>
            <a:endParaRPr lang="es-ES" dirty="0"/>
          </a:p>
        </p:txBody>
      </p:sp>
      <p:sp>
        <p:nvSpPr>
          <p:cNvPr id="3" name="Content Placeholder 2"/>
          <p:cNvSpPr>
            <a:spLocks noGrp="1"/>
          </p:cNvSpPr>
          <p:nvPr>
            <p:ph idx="1"/>
          </p:nvPr>
        </p:nvSpPr>
        <p:spPr/>
        <p:txBody>
          <a:bodyPr>
            <a:normAutofit lnSpcReduction="10000"/>
          </a:bodyPr>
          <a:lstStyle/>
          <a:p>
            <a:pPr marL="36576" indent="0">
              <a:buNone/>
            </a:pPr>
            <a:r>
              <a:rPr lang="es-CL" sz="2000" dirty="0" smtClean="0"/>
              <a:t>Mejores evaluados</a:t>
            </a:r>
            <a:endParaRPr lang="es-ES" sz="2000" dirty="0" smtClean="0"/>
          </a:p>
          <a:p>
            <a:r>
              <a:rPr lang="es-CL" sz="2000" dirty="0" smtClean="0"/>
              <a:t>M. </a:t>
            </a:r>
            <a:r>
              <a:rPr lang="es-CL" sz="2000" dirty="0" err="1" smtClean="0"/>
              <a:t>Zañartu</a:t>
            </a:r>
            <a:r>
              <a:rPr lang="es-CL" sz="2000" dirty="0" smtClean="0"/>
              <a:t> (TEL-231: 4,66)</a:t>
            </a:r>
          </a:p>
          <a:p>
            <a:r>
              <a:rPr lang="es-CL" sz="2000" dirty="0" smtClean="0"/>
              <a:t>S. </a:t>
            </a:r>
            <a:r>
              <a:rPr lang="es-CL" sz="2000" dirty="0" err="1" smtClean="0"/>
              <a:t>Kouro</a:t>
            </a:r>
            <a:r>
              <a:rPr lang="es-CL" sz="2000" dirty="0" smtClean="0"/>
              <a:t> (ELO-384: 4,58)</a:t>
            </a:r>
          </a:p>
          <a:p>
            <a:r>
              <a:rPr lang="es-CL" sz="2000" dirty="0" smtClean="0"/>
              <a:t>J. </a:t>
            </a:r>
            <a:r>
              <a:rPr lang="es-CL" sz="2000" dirty="0" err="1" smtClean="0"/>
              <a:t>Yuz</a:t>
            </a:r>
            <a:r>
              <a:rPr lang="es-CL" sz="2000" dirty="0" smtClean="0"/>
              <a:t> (ELO-270: 4,55)</a:t>
            </a:r>
          </a:p>
          <a:p>
            <a:r>
              <a:rPr lang="es-CL" sz="2000" dirty="0" smtClean="0"/>
              <a:t>M. Escobar (ELO-102: 4,51)</a:t>
            </a:r>
          </a:p>
          <a:p>
            <a:r>
              <a:rPr lang="es-CL" sz="2000" dirty="0" smtClean="0"/>
              <a:t>S. </a:t>
            </a:r>
            <a:r>
              <a:rPr lang="es-CL" sz="2000" dirty="0" err="1" smtClean="0"/>
              <a:t>Kouro</a:t>
            </a:r>
            <a:r>
              <a:rPr lang="es-CL" sz="2000" dirty="0" smtClean="0"/>
              <a:t> (ELO-381: 4,28)</a:t>
            </a:r>
          </a:p>
          <a:p>
            <a:pPr marL="36576" indent="0">
              <a:buNone/>
            </a:pPr>
            <a:endParaRPr lang="es-CL" sz="2000" dirty="0" smtClean="0"/>
          </a:p>
          <a:p>
            <a:pPr marL="36576" indent="0">
              <a:buNone/>
            </a:pPr>
            <a:r>
              <a:rPr lang="es-CL" sz="2000" dirty="0" smtClean="0"/>
              <a:t>Comentarios:</a:t>
            </a:r>
          </a:p>
          <a:p>
            <a:pPr marL="36576" indent="0">
              <a:buNone/>
            </a:pPr>
            <a:r>
              <a:rPr lang="es-CL" sz="2000" dirty="0" smtClean="0"/>
              <a:t>Aparece ahora el profesor M. </a:t>
            </a:r>
            <a:r>
              <a:rPr lang="es-CL" sz="2000" dirty="0" err="1" smtClean="0"/>
              <a:t>Zañartu</a:t>
            </a:r>
            <a:r>
              <a:rPr lang="es-CL" sz="2000" dirty="0" smtClean="0"/>
              <a:t> con su ramo TEL-231, demostrando un gran cambio positivo entre el primer y segundo semestre. Entran ahora ramos más masivos como ELO-270 y ELO-102. Cabe señalar que este semestre muy pocas estadísticas cumplían con haber sido respondido con más del 60% de los alumnos que tomaron el ramo.</a:t>
            </a:r>
            <a:endParaRPr lang="es-CL" sz="2000" dirty="0"/>
          </a:p>
        </p:txBody>
      </p:sp>
    </p:spTree>
    <p:extLst>
      <p:ext uri="{BB962C8B-B14F-4D97-AF65-F5344CB8AC3E}">
        <p14:creationId xmlns:p14="http://schemas.microsoft.com/office/powerpoint/2010/main" val="11801041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s-CL" dirty="0" smtClean="0"/>
              <a:t>S2: Peores evaluados en el puntaje global</a:t>
            </a:r>
            <a:endParaRPr lang="es-ES" dirty="0"/>
          </a:p>
        </p:txBody>
      </p:sp>
      <p:sp>
        <p:nvSpPr>
          <p:cNvPr id="3" name="Content Placeholder 2"/>
          <p:cNvSpPr>
            <a:spLocks noGrp="1"/>
          </p:cNvSpPr>
          <p:nvPr>
            <p:ph idx="1"/>
          </p:nvPr>
        </p:nvSpPr>
        <p:spPr/>
        <p:txBody>
          <a:bodyPr>
            <a:normAutofit/>
          </a:bodyPr>
          <a:lstStyle/>
          <a:p>
            <a:pPr marL="36576" indent="0">
              <a:buNone/>
            </a:pPr>
            <a:r>
              <a:rPr lang="es-CL" sz="2000" dirty="0" smtClean="0"/>
              <a:t>Peores evaluados:</a:t>
            </a:r>
          </a:p>
          <a:p>
            <a:r>
              <a:rPr lang="es-CL" sz="2000" dirty="0" smtClean="0"/>
              <a:t>R. Vallejos (ELO-204: 2,8)</a:t>
            </a:r>
          </a:p>
          <a:p>
            <a:r>
              <a:rPr lang="es-CL" sz="2000" dirty="0" smtClean="0"/>
              <a:t>D. </a:t>
            </a:r>
            <a:r>
              <a:rPr lang="es-CL" sz="2000" dirty="0" err="1" smtClean="0"/>
              <a:t>Rodriguez</a:t>
            </a:r>
            <a:r>
              <a:rPr lang="es-CL" sz="2000" dirty="0" smtClean="0"/>
              <a:t> (ELO-107: 3,27)</a:t>
            </a:r>
          </a:p>
          <a:p>
            <a:r>
              <a:rPr lang="es-CL" sz="2000" dirty="0" smtClean="0"/>
              <a:t>A. Suarez (ELO-371: 3,48)</a:t>
            </a:r>
          </a:p>
          <a:p>
            <a:r>
              <a:rPr lang="es-CL" sz="2000" dirty="0" smtClean="0"/>
              <a:t>R. Rojas (ELO-370: 3,59)</a:t>
            </a:r>
          </a:p>
          <a:p>
            <a:r>
              <a:rPr lang="es-CL" sz="2000" dirty="0" smtClean="0"/>
              <a:t>W. </a:t>
            </a:r>
            <a:r>
              <a:rPr lang="es-CL" sz="2000" dirty="0" err="1" smtClean="0"/>
              <a:t>Creixell</a:t>
            </a:r>
            <a:r>
              <a:rPr lang="es-CL" sz="2000" dirty="0" smtClean="0"/>
              <a:t> (TEL-341: 3,69)</a:t>
            </a:r>
          </a:p>
          <a:p>
            <a:endParaRPr lang="es-CL" sz="2000" dirty="0"/>
          </a:p>
          <a:p>
            <a:endParaRPr lang="es-CL" sz="2000" dirty="0" smtClean="0"/>
          </a:p>
          <a:p>
            <a:pPr marL="36576" indent="0">
              <a:buNone/>
            </a:pPr>
            <a:r>
              <a:rPr lang="es-CL" sz="2000" dirty="0" smtClean="0"/>
              <a:t>Comentarios al respecto:</a:t>
            </a:r>
          </a:p>
          <a:p>
            <a:pPr marL="36576" indent="0">
              <a:buNone/>
            </a:pPr>
            <a:endParaRPr lang="es-CL" sz="2000" dirty="0" smtClean="0"/>
          </a:p>
          <a:p>
            <a:pPr marL="36576" indent="0">
              <a:buNone/>
            </a:pPr>
            <a:endParaRPr lang="es-CL" sz="2000" dirty="0"/>
          </a:p>
        </p:txBody>
      </p:sp>
    </p:spTree>
    <p:extLst>
      <p:ext uri="{BB962C8B-B14F-4D97-AF65-F5344CB8AC3E}">
        <p14:creationId xmlns:p14="http://schemas.microsoft.com/office/powerpoint/2010/main" val="199701049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276</TotalTime>
  <Words>2470</Words>
  <Application>Microsoft Office PowerPoint</Application>
  <PresentationFormat>Presentación en pantalla (4:3)</PresentationFormat>
  <Paragraphs>298</Paragraphs>
  <Slides>29</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29</vt:i4>
      </vt:variant>
    </vt:vector>
  </HeadingPairs>
  <TitlesOfParts>
    <vt:vector size="34" baseType="lpstr">
      <vt:lpstr>Arial</vt:lpstr>
      <vt:lpstr>Comic Sans MS</vt:lpstr>
      <vt:lpstr>Franklin Gothic Book</vt:lpstr>
      <vt:lpstr>Wingdings 2</vt:lpstr>
      <vt:lpstr>Technic</vt:lpstr>
      <vt:lpstr>RESULTADO encuesta docente 2014</vt:lpstr>
      <vt:lpstr>Introducción</vt:lpstr>
      <vt:lpstr>Presentación de PowerPoint</vt:lpstr>
      <vt:lpstr>S1: Mejores evaluados en el puntaje global</vt:lpstr>
      <vt:lpstr>S1: Peores evaluados en el puntaje global</vt:lpstr>
      <vt:lpstr>S1: Resultados destacables de profesores (Part-Time + Investigadores)</vt:lpstr>
      <vt:lpstr>Sobre los resultados generales del primer semestre:</vt:lpstr>
      <vt:lpstr>S2: Mejores evaluados en el puntaje global</vt:lpstr>
      <vt:lpstr>S2: Peores evaluados en el puntaje global</vt:lpstr>
      <vt:lpstr>S2: Resultados destacables de profesores (Part-Time + Investigadores)</vt:lpstr>
      <vt:lpstr>Sobre los resultados generales del segundo semestre:</vt:lpstr>
      <vt:lpstr>Presentación de PowerPoint</vt:lpstr>
      <vt:lpstr>Presentación de PowerPoint</vt:lpstr>
      <vt:lpstr>Item 10: Labor del profesor (S1 y S2) Profesores de planta</vt:lpstr>
      <vt:lpstr>Item 10: Labor del profesor (S1 y S2) Profesores Part-Time</vt:lpstr>
      <vt:lpstr>Conclusiones acerca las el ítem 10: Labor del profesor.</vt:lpstr>
      <vt:lpstr>Evaluación del profesor: (S1 y S2) Profesores de planta</vt:lpstr>
      <vt:lpstr>Evaluación del profesor: (S1 y S2) Profesores Part-Time</vt:lpstr>
      <vt:lpstr>Conclusiones acerca la evaluación del profesor:</vt:lpstr>
      <vt:lpstr>Evaluación de la asignatura (S1 y S2)</vt:lpstr>
      <vt:lpstr>Conclusiones acerca la evaluación a la asignatura:</vt:lpstr>
      <vt:lpstr>Autoevaluación del alumno (S-1 y S2)</vt:lpstr>
      <vt:lpstr>Conclusiones acerca la autoevaluación de los alumnos:</vt:lpstr>
      <vt:lpstr>Presentación de PowerPoint</vt:lpstr>
      <vt:lpstr>Profesor Ricardo Rojas: Comparación al año pasado</vt:lpstr>
      <vt:lpstr>Profesor Reinaldo Vallejos </vt:lpstr>
      <vt:lpstr>R. Carvajal </vt:lpstr>
      <vt:lpstr>Gustavo Marín </vt:lpstr>
      <vt:lpstr>¿Y que pasa con la encuesta de medio semestre?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RESULTADO encuesta docente 2014</dc:title>
  <dc:creator>Xapu</dc:creator>
  <cp:lastModifiedBy>Felipe Avila Carcamo</cp:lastModifiedBy>
  <cp:revision>32</cp:revision>
  <dcterms:created xsi:type="dcterms:W3CDTF">2015-05-11T05:27:44Z</dcterms:created>
  <dcterms:modified xsi:type="dcterms:W3CDTF">2015-05-12T15:37:56Z</dcterms:modified>
</cp:coreProperties>
</file>